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066" r:id="rId2"/>
    <p:sldId id="1012" r:id="rId3"/>
    <p:sldId id="3074" r:id="rId4"/>
    <p:sldId id="3052" r:id="rId5"/>
    <p:sldId id="3100" r:id="rId6"/>
    <p:sldId id="3106" r:id="rId7"/>
    <p:sldId id="3084" r:id="rId8"/>
    <p:sldId id="3108" r:id="rId9"/>
    <p:sldId id="3099" r:id="rId10"/>
    <p:sldId id="3047" r:id="rId11"/>
    <p:sldId id="3085" r:id="rId12"/>
    <p:sldId id="3088" r:id="rId13"/>
    <p:sldId id="3101" r:id="rId14"/>
    <p:sldId id="3036" r:id="rId15"/>
    <p:sldId id="3119" r:id="rId16"/>
    <p:sldId id="3120" r:id="rId17"/>
    <p:sldId id="965" r:id="rId18"/>
    <p:sldId id="958" r:id="rId19"/>
    <p:sldId id="907" r:id="rId20"/>
    <p:sldId id="3115" r:id="rId21"/>
    <p:sldId id="3116" r:id="rId22"/>
    <p:sldId id="3048" r:id="rId23"/>
    <p:sldId id="800" r:id="rId24"/>
    <p:sldId id="3118" r:id="rId25"/>
    <p:sldId id="3042" r:id="rId26"/>
    <p:sldId id="256" r:id="rId27"/>
    <p:sldId id="3126" r:id="rId28"/>
    <p:sldId id="972" r:id="rId29"/>
    <p:sldId id="875" r:id="rId30"/>
    <p:sldId id="3022" r:id="rId3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B48BC64-7329-4AEE-B3C5-143AA315A4C9}">
          <p14:sldIdLst/>
        </p14:section>
        <p14:section name="タイトルなしのセクション" id="{2222DC94-E039-4F92-8293-E592BEC64C49}">
          <p14:sldIdLst>
            <p14:sldId id="3066"/>
            <p14:sldId id="1012"/>
            <p14:sldId id="3074"/>
            <p14:sldId id="3052"/>
            <p14:sldId id="3100"/>
            <p14:sldId id="3106"/>
            <p14:sldId id="3084"/>
            <p14:sldId id="3108"/>
            <p14:sldId id="3099"/>
            <p14:sldId id="3047"/>
            <p14:sldId id="3085"/>
            <p14:sldId id="3088"/>
            <p14:sldId id="3101"/>
            <p14:sldId id="3036"/>
            <p14:sldId id="3119"/>
            <p14:sldId id="3120"/>
            <p14:sldId id="965"/>
            <p14:sldId id="958"/>
            <p14:sldId id="907"/>
            <p14:sldId id="3115"/>
            <p14:sldId id="3116"/>
            <p14:sldId id="3048"/>
            <p14:sldId id="800"/>
            <p14:sldId id="3118"/>
            <p14:sldId id="3042"/>
            <p14:sldId id="256"/>
            <p14:sldId id="3126"/>
            <p14:sldId id="972"/>
            <p14:sldId id="875"/>
            <p14:sldId id="3022"/>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9" autoAdjust="0"/>
    <p:restoredTop sz="96344" autoAdjust="0"/>
  </p:normalViewPr>
  <p:slideViewPr>
    <p:cSldViewPr snapToGrid="0" showGuides="1">
      <p:cViewPr varScale="1">
        <p:scale>
          <a:sx n="75" d="100"/>
          <a:sy n="75" d="100"/>
        </p:scale>
        <p:origin x="72" y="283"/>
      </p:cViewPr>
      <p:guideLst>
        <p:guide orient="horz" pos="2183"/>
        <p:guide pos="3817"/>
      </p:guideLst>
    </p:cSldViewPr>
  </p:slideViewPr>
  <p:notesTextViewPr>
    <p:cViewPr>
      <p:scale>
        <a:sx n="1" d="1"/>
        <a:sy n="1" d="1"/>
      </p:scale>
      <p:origin x="0" y="0"/>
    </p:cViewPr>
  </p:notesTextViewPr>
  <p:sorterViewPr>
    <p:cViewPr varScale="1">
      <p:scale>
        <a:sx n="100" d="100"/>
        <a:sy n="100" d="100"/>
      </p:scale>
      <p:origin x="0" y="-72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2D637FD-971D-42B0-959D-71BF8EE58E46}" type="datetimeFigureOut">
              <a:rPr kumimoji="1" lang="ja-JP" altLang="en-US" smtClean="0"/>
              <a:t>2023/12/25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66C52FB4-7F2E-4224-8EF8-4DD8B1D66159}" type="slidenum">
              <a:rPr kumimoji="1" lang="ja-JP" altLang="en-US" smtClean="0"/>
              <a:t>‹#›</a:t>
            </a:fld>
            <a:endParaRPr kumimoji="1" lang="ja-JP" altLang="en-US"/>
          </a:p>
        </p:txBody>
      </p:sp>
    </p:spTree>
    <p:extLst>
      <p:ext uri="{BB962C8B-B14F-4D97-AF65-F5344CB8AC3E}">
        <p14:creationId xmlns:p14="http://schemas.microsoft.com/office/powerpoint/2010/main" val="1464521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62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0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5C359-71D7-C3B9-88BF-D451E834DEF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18819-8245-5E63-4DFF-AB0379EE5F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38FD45-72C0-6C6C-E93F-2EDA83F89965}"/>
              </a:ext>
            </a:extLst>
          </p:cNvPr>
          <p:cNvSpPr>
            <a:spLocks noGrp="1"/>
          </p:cNvSpPr>
          <p:nvPr>
            <p:ph type="dt" sz="half" idx="10"/>
          </p:nvPr>
        </p:nvSpPr>
        <p:spPr/>
        <p:txBody>
          <a:bodyPr/>
          <a:lstStyle/>
          <a:p>
            <a:fld id="{62A71DBD-C479-46DF-94A7-351AF4E58B53}" type="datetimeFigureOut">
              <a:rPr kumimoji="1" lang="ja-JP" altLang="en-US" smtClean="0"/>
              <a:t>2023/12/25</a:t>
            </a:fld>
            <a:endParaRPr kumimoji="1" lang="ja-JP" altLang="en-US"/>
          </a:p>
        </p:txBody>
      </p:sp>
      <p:sp>
        <p:nvSpPr>
          <p:cNvPr id="5" name="フッター プレースホルダー 4">
            <a:extLst>
              <a:ext uri="{FF2B5EF4-FFF2-40B4-BE49-F238E27FC236}">
                <a16:creationId xmlns:a16="http://schemas.microsoft.com/office/drawing/2014/main" id="{0CE3948C-DC11-8C78-262B-D4F75BAE7D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67FED-C9FA-F3E0-93C0-CBC6EC8B54EE}"/>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05423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6DCF1-6681-4138-ED64-9C3F9F7EEF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708919-8158-E7EC-3EC4-6E2B93FA3B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CDFF1D-2E2A-FB6F-9550-7D984E63D69F}"/>
              </a:ext>
            </a:extLst>
          </p:cNvPr>
          <p:cNvSpPr>
            <a:spLocks noGrp="1"/>
          </p:cNvSpPr>
          <p:nvPr>
            <p:ph type="dt" sz="half" idx="10"/>
          </p:nvPr>
        </p:nvSpPr>
        <p:spPr/>
        <p:txBody>
          <a:bodyPr/>
          <a:lstStyle/>
          <a:p>
            <a:fld id="{62A71DBD-C479-46DF-94A7-351AF4E58B53}" type="datetimeFigureOut">
              <a:rPr kumimoji="1" lang="ja-JP" altLang="en-US" smtClean="0"/>
              <a:t>2023/12/25</a:t>
            </a:fld>
            <a:endParaRPr kumimoji="1" lang="ja-JP" altLang="en-US"/>
          </a:p>
        </p:txBody>
      </p:sp>
      <p:sp>
        <p:nvSpPr>
          <p:cNvPr id="5" name="フッター プレースホルダー 4">
            <a:extLst>
              <a:ext uri="{FF2B5EF4-FFF2-40B4-BE49-F238E27FC236}">
                <a16:creationId xmlns:a16="http://schemas.microsoft.com/office/drawing/2014/main" id="{1DB67298-CD15-7151-2E04-CCBD9E01B5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FEE61-7C9E-0F25-26B3-9232D2C8195D}"/>
              </a:ext>
            </a:extLst>
          </p:cNvPr>
          <p:cNvSpPr>
            <a:spLocks noGrp="1"/>
          </p:cNvSpPr>
          <p:nvPr>
            <p:ph type="sldNum" sz="quarter" idx="12"/>
          </p:nvPr>
        </p:nvSpPr>
        <p:spPr/>
        <p:txBody>
          <a:bodyPr/>
          <a:lstStyle/>
          <a:p>
            <a:fld id="{1817E5F9-C1F8-4CBA-AB09-C4E01E159C27}" type="slidenum">
              <a:rPr kumimoji="1" lang="ja-JP" altLang="en-US" smtClean="0"/>
              <a:t>‹#›</a:t>
            </a:fld>
            <a:endParaRPr kumimoji="1" lang="ja-JP" altLang="en-US"/>
          </a:p>
        </p:txBody>
      </p:sp>
    </p:spTree>
    <p:extLst>
      <p:ext uri="{BB962C8B-B14F-4D97-AF65-F5344CB8AC3E}">
        <p14:creationId xmlns:p14="http://schemas.microsoft.com/office/powerpoint/2010/main" val="15247963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3093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hidewo-house.com/illust/001.gi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hyperlink" Target="https://www.nlm.nih.gov/oet/ed/pubchem/tutorial/img/PubChem_home.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hyperlink" Target="https://labdao.xyz/"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isomorphiclabs.com/" TargetMode="External"/><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laskerfoundation.org/winners/alphafold-a-technology-for-predicting-protein-structures/" TargetMode="External"/><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ja.wikipedia.org/wiki/%E3%82%A2%E3%83%AB%E3%83%90%E3%83%BC%E3%83%88%E3%83%BB%E3%83%A9%E3%82%B9%E3%82%AB%E3%83%BC%E5%9F%BA%E7%A4%8E%E5%8C%BB%E5%AD%A6%E7%A0%94%E7%A9%B6%E8%B3%9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テキスト ボックス 2"/>
          <p:cNvSpPr txBox="1"/>
          <p:nvPr/>
        </p:nvSpPr>
        <p:spPr>
          <a:xfrm>
            <a:off x="0" y="2614670"/>
            <a:ext cx="12192000" cy="1508105"/>
          </a:xfrm>
          <a:prstGeom prst="rect">
            <a:avLst/>
          </a:prstGeom>
          <a:noFill/>
        </p:spPr>
        <p:txBody>
          <a:bodyPr wrap="square" rtlCol="0">
            <a:spAutoFit/>
          </a:bodyPr>
          <a:lstStyle/>
          <a:p>
            <a:pPr algn="ctr"/>
            <a:r>
              <a:rPr lang="en-US" altLang="ja-JP" sz="9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Open Source Tool</a:t>
            </a:r>
            <a:endParaRPr kumimoji="1" lang="en-US" altLang="ja-JP" sz="9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テキスト ボックス 3">
            <a:extLst>
              <a:ext uri="{FF2B5EF4-FFF2-40B4-BE49-F238E27FC236}">
                <a16:creationId xmlns:a16="http://schemas.microsoft.com/office/drawing/2014/main" id="{45FB9644-0116-10E6-85AC-C1B826C646D8}"/>
              </a:ext>
            </a:extLst>
          </p:cNvPr>
          <p:cNvSpPr txBox="1"/>
          <p:nvPr/>
        </p:nvSpPr>
        <p:spPr>
          <a:xfrm rot="20878936">
            <a:off x="3122427" y="1423434"/>
            <a:ext cx="6471684" cy="523220"/>
          </a:xfrm>
          <a:prstGeom prst="rect">
            <a:avLst/>
          </a:prstGeom>
          <a:noFill/>
        </p:spPr>
        <p:txBody>
          <a:bodyPr wrap="square">
            <a:spAutoFit/>
          </a:bodyPr>
          <a:lstStyle/>
          <a:p>
            <a:pPr algn="ctr"/>
            <a:r>
              <a:rPr lang="en-US" altLang="ja-JP" sz="2800" i="0" dirty="0">
                <a:solidFill>
                  <a:schemeClr val="bg1"/>
                </a:solidFill>
                <a:effectLst/>
                <a:latin typeface="Baskerville Old Face" panose="02020602080505020303" pitchFamily="18" charset="0"/>
              </a:rPr>
              <a:t>Open Source Pharma is </a:t>
            </a:r>
            <a:r>
              <a:rPr lang="en-US" altLang="ja-JP" sz="2800" b="1" i="1" dirty="0">
                <a:solidFill>
                  <a:srgbClr val="FF0000"/>
                </a:solidFill>
                <a:effectLst>
                  <a:outerShdw blurRad="38100" dist="38100" dir="2700000" algn="tl">
                    <a:srgbClr val="000000">
                      <a:alpha val="43137"/>
                    </a:srgbClr>
                  </a:outerShdw>
                </a:effectLst>
                <a:latin typeface="Baskerville Old Face" panose="02020602080505020303" pitchFamily="18" charset="0"/>
              </a:rPr>
              <a:t>Linux</a:t>
            </a:r>
            <a:r>
              <a:rPr lang="en-US" altLang="ja-JP" sz="2800" i="1" dirty="0">
                <a:solidFill>
                  <a:schemeClr val="bg1"/>
                </a:solidFill>
                <a:effectLst/>
                <a:latin typeface="Baskerville Old Face" panose="02020602080505020303" pitchFamily="18" charset="0"/>
              </a:rPr>
              <a:t> for Drugs.</a:t>
            </a:r>
            <a:endParaRPr lang="ja-JP" altLang="en-US" sz="28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1627412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436E5FC-C394-B525-4892-3EF0875E6846}"/>
              </a:ext>
            </a:extLst>
          </p:cNvPr>
          <p:cNvPicPr>
            <a:picLocks noChangeAspect="1"/>
          </p:cNvPicPr>
          <p:nvPr/>
        </p:nvPicPr>
        <p:blipFill>
          <a:blip r:embed="rId2"/>
          <a:stretch>
            <a:fillRect/>
          </a:stretch>
        </p:blipFill>
        <p:spPr>
          <a:xfrm>
            <a:off x="83123" y="476193"/>
            <a:ext cx="12016508" cy="6297703"/>
          </a:xfrm>
          <a:prstGeom prst="rect">
            <a:avLst/>
          </a:prstGeom>
        </p:spPr>
      </p:pic>
      <p:sp>
        <p:nvSpPr>
          <p:cNvPr id="7" name="AutoShape 2" descr="「evil genius」の画像検索結果"/>
          <p:cNvSpPr>
            <a:spLocks noChangeAspect="1" noChangeArrowheads="1"/>
          </p:cNvSpPr>
          <p:nvPr/>
        </p:nvSpPr>
        <p:spPr bwMode="auto">
          <a:xfrm>
            <a:off x="-31750" y="-136525"/>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正方形/長方形 1">
            <a:extLst>
              <a:ext uri="{FF2B5EF4-FFF2-40B4-BE49-F238E27FC236}">
                <a16:creationId xmlns:a16="http://schemas.microsoft.com/office/drawing/2014/main" id="{0C470230-E3D0-ADC2-5607-B125D781E920}"/>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BIZ UDPゴシック" panose="020B0400000000000000" pitchFamily="50" charset="-128"/>
                <a:ea typeface="BIZ UDPゴシック" panose="020B0400000000000000" pitchFamily="50" charset="-128"/>
              </a:rPr>
              <a:t>AlphaMissense</a:t>
            </a:r>
            <a:r>
              <a:rPr kumimoji="1" lang="ja-JP" altLang="en-US" sz="2400" b="1" dirty="0">
                <a:latin typeface="BIZ UDPゴシック" panose="020B0400000000000000" pitchFamily="50" charset="-128"/>
                <a:ea typeface="BIZ UDPゴシック" panose="020B0400000000000000" pitchFamily="50" charset="-128"/>
              </a:rPr>
              <a:t>のデータベース</a:t>
            </a:r>
          </a:p>
        </p:txBody>
      </p:sp>
      <p:sp>
        <p:nvSpPr>
          <p:cNvPr id="8" name="テキスト ボックス 7">
            <a:extLst>
              <a:ext uri="{FF2B5EF4-FFF2-40B4-BE49-F238E27FC236}">
                <a16:creationId xmlns:a16="http://schemas.microsoft.com/office/drawing/2014/main" id="{F4ABF23B-56C2-521C-1695-682F6E612B04}"/>
              </a:ext>
            </a:extLst>
          </p:cNvPr>
          <p:cNvSpPr txBox="1"/>
          <p:nvPr/>
        </p:nvSpPr>
        <p:spPr>
          <a:xfrm>
            <a:off x="3772096" y="1082283"/>
            <a:ext cx="3580049" cy="261610"/>
          </a:xfrm>
          <a:prstGeom prst="rect">
            <a:avLst/>
          </a:prstGeom>
          <a:solidFill>
            <a:srgbClr val="FFC000"/>
          </a:solidFill>
        </p:spPr>
        <p:txBody>
          <a:bodyPr wrap="square">
            <a:spAutoFit/>
          </a:bodyPr>
          <a:lstStyle/>
          <a:p>
            <a:pPr algn="ctr"/>
            <a:r>
              <a:rPr lang="ja-JP" altLang="en-US" sz="1100" dirty="0">
                <a:latin typeface="BIZ UDPゴシック" panose="020B0400000000000000" pitchFamily="50" charset="-128"/>
                <a:ea typeface="BIZ UDPゴシック" panose="020B0400000000000000" pitchFamily="50" charset="-128"/>
              </a:rPr>
              <a:t>（出典）</a:t>
            </a:r>
            <a:r>
              <a:rPr lang="en-US" altLang="ja-JP" sz="1100" dirty="0">
                <a:latin typeface="BIZ UDPゴシック" panose="020B0400000000000000" pitchFamily="50" charset="-128"/>
                <a:ea typeface="BIZ UDPゴシック" panose="020B0400000000000000" pitchFamily="50" charset="-128"/>
              </a:rPr>
              <a:t>https://zenodo.org/records/8208688</a:t>
            </a:r>
            <a:endParaRPr lang="ja-JP" altLang="en-US" sz="1100" dirty="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E8C894F4-8A8B-3527-B5CE-8B08282C3B63}"/>
              </a:ext>
            </a:extLst>
          </p:cNvPr>
          <p:cNvSpPr txBox="1"/>
          <p:nvPr/>
        </p:nvSpPr>
        <p:spPr>
          <a:xfrm rot="420815">
            <a:off x="2752436" y="1965522"/>
            <a:ext cx="5428674" cy="276999"/>
          </a:xfrm>
          <a:prstGeom prst="rect">
            <a:avLst/>
          </a:prstGeom>
          <a:noFill/>
        </p:spPr>
        <p:txBody>
          <a:bodyPr wrap="square">
            <a:spAutoFit/>
          </a:bodyPr>
          <a:lstStyle/>
          <a:p>
            <a:pPr algn="ctr"/>
            <a:r>
              <a:rPr lang="en-US" altLang="ja-JP" sz="1200" b="0" i="0" dirty="0">
                <a:solidFill>
                  <a:srgbClr val="C00000"/>
                </a:solidFill>
                <a:effectLst/>
                <a:latin typeface="BIZ UDPゴシック" panose="020B0400000000000000" pitchFamily="50" charset="-128"/>
                <a:ea typeface="BIZ UDPゴシック" panose="020B0400000000000000" pitchFamily="50" charset="-128"/>
              </a:rPr>
              <a:t>AlphaMissense</a:t>
            </a:r>
            <a:r>
              <a:rPr lang="ja-JP" altLang="en-US" sz="1200" b="0" i="0" dirty="0">
                <a:solidFill>
                  <a:srgbClr val="C00000"/>
                </a:solidFill>
                <a:effectLst/>
                <a:latin typeface="BIZ UDPゴシック" panose="020B0400000000000000" pitchFamily="50" charset="-128"/>
                <a:ea typeface="BIZ UDPゴシック" panose="020B0400000000000000" pitchFamily="50" charset="-128"/>
              </a:rPr>
              <a:t>は、</a:t>
            </a:r>
            <a:r>
              <a:rPr lang="en-US" altLang="ja-JP" sz="1200" b="0" i="0" dirty="0">
                <a:solidFill>
                  <a:srgbClr val="C00000"/>
                </a:solidFill>
                <a:effectLst/>
                <a:latin typeface="BIZ UDPゴシック" panose="020B0400000000000000" pitchFamily="50" charset="-128"/>
                <a:ea typeface="BIZ UDPゴシック" panose="020B0400000000000000" pitchFamily="50" charset="-128"/>
              </a:rPr>
              <a:t>7100</a:t>
            </a:r>
            <a:r>
              <a:rPr lang="ja-JP" altLang="en-US" sz="1200" b="0" i="0" dirty="0">
                <a:solidFill>
                  <a:srgbClr val="C00000"/>
                </a:solidFill>
                <a:effectLst/>
                <a:latin typeface="BIZ UDPゴシック" panose="020B0400000000000000" pitchFamily="50" charset="-128"/>
                <a:ea typeface="BIZ UDPゴシック" panose="020B0400000000000000" pitchFamily="50" charset="-128"/>
              </a:rPr>
              <a:t>万種類のミスセンス変異の</a:t>
            </a:r>
            <a:r>
              <a:rPr lang="en-US" altLang="ja-JP" sz="1200" b="0" i="0" dirty="0">
                <a:solidFill>
                  <a:srgbClr val="C00000"/>
                </a:solidFill>
                <a:effectLst/>
                <a:latin typeface="BIZ UDPゴシック" panose="020B0400000000000000" pitchFamily="50" charset="-128"/>
                <a:ea typeface="BIZ UDPゴシック" panose="020B0400000000000000" pitchFamily="50" charset="-128"/>
              </a:rPr>
              <a:t>89</a:t>
            </a:r>
            <a:r>
              <a:rPr lang="ja-JP" altLang="en-US" sz="1200" b="0" i="0" dirty="0">
                <a:solidFill>
                  <a:srgbClr val="C00000"/>
                </a:solidFill>
                <a:effectLst/>
                <a:latin typeface="BIZ UDPゴシック" panose="020B0400000000000000" pitchFamily="50" charset="-128"/>
                <a:ea typeface="BIZ UDPゴシック" panose="020B0400000000000000" pitchFamily="50" charset="-128"/>
              </a:rPr>
              <a:t>％を分類可能。</a:t>
            </a:r>
            <a:endParaRPr lang="ja-JP" altLang="en-US" sz="12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00669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1" y="0"/>
            <a:ext cx="12191999" cy="24199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b="1" i="0" dirty="0">
                <a:solidFill>
                  <a:schemeClr val="bg1"/>
                </a:solidFill>
                <a:effectLst/>
                <a:latin typeface="Arial Rounded MT Bold" panose="020F0704030504030204" pitchFamily="34" charset="0"/>
                <a:ea typeface="BIZ UDPゴシック" panose="020B0400000000000000" pitchFamily="50" charset="-128"/>
              </a:rPr>
              <a:t>Chemoinformatics</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a:p>
            <a:pPr algn="ctr"/>
            <a:r>
              <a:rPr kumimoji="1" lang="en-US" altLang="ja-JP" sz="6600" dirty="0">
                <a:solidFill>
                  <a:schemeClr val="accent6">
                    <a:lumMod val="40000"/>
                    <a:lumOff val="60000"/>
                  </a:schemeClr>
                </a:solidFill>
                <a:latin typeface="Arial Rounded MT Bold" panose="020F0704030504030204" pitchFamily="34" charset="0"/>
                <a:ea typeface="BIZ UDPゴシック" panose="020B0400000000000000" pitchFamily="50" charset="-128"/>
              </a:rPr>
              <a:t>AI</a:t>
            </a:r>
            <a:r>
              <a:rPr kumimoji="1" lang="ja-JP" altLang="en-US" sz="6600" dirty="0">
                <a:solidFill>
                  <a:schemeClr val="accent6">
                    <a:lumMod val="40000"/>
                    <a:lumOff val="60000"/>
                  </a:schemeClr>
                </a:solidFill>
                <a:latin typeface="Arial Rounded MT Bold" panose="020F0704030504030204" pitchFamily="34" charset="0"/>
                <a:ea typeface="BIZ UDPゴシック" panose="020B0400000000000000" pitchFamily="50" charset="-128"/>
              </a:rPr>
              <a:t>創薬のインフォマテックス</a:t>
            </a:r>
          </a:p>
        </p:txBody>
      </p:sp>
      <p:pic>
        <p:nvPicPr>
          <p:cNvPr id="2" name="図 1">
            <a:extLst>
              <a:ext uri="{FF2B5EF4-FFF2-40B4-BE49-F238E27FC236}">
                <a16:creationId xmlns:a16="http://schemas.microsoft.com/office/drawing/2014/main" id="{F7184D29-FFB9-B8BB-D508-988E059CA031}"/>
              </a:ext>
            </a:extLst>
          </p:cNvPr>
          <p:cNvPicPr>
            <a:picLocks noChangeAspect="1"/>
          </p:cNvPicPr>
          <p:nvPr/>
        </p:nvPicPr>
        <p:blipFill>
          <a:blip r:embed="rId2"/>
          <a:stretch>
            <a:fillRect/>
          </a:stretch>
        </p:blipFill>
        <p:spPr>
          <a:xfrm>
            <a:off x="228600" y="2562538"/>
            <a:ext cx="7445584" cy="4053401"/>
          </a:xfrm>
          <a:prstGeom prst="rect">
            <a:avLst/>
          </a:prstGeom>
        </p:spPr>
      </p:pic>
      <p:pic>
        <p:nvPicPr>
          <p:cNvPr id="4" name="Picture 2">
            <a:extLst>
              <a:ext uri="{FF2B5EF4-FFF2-40B4-BE49-F238E27FC236}">
                <a16:creationId xmlns:a16="http://schemas.microsoft.com/office/drawing/2014/main" id="{91B299BF-620D-6B9E-EF06-85EC2F41D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320" y="3163542"/>
            <a:ext cx="3452397" cy="34523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図 4" descr="看護師♀">
            <a:hlinkClick r:id="rId4" tooltip="看護師♀"/>
            <a:extLst>
              <a:ext uri="{FF2B5EF4-FFF2-40B4-BE49-F238E27FC236}">
                <a16:creationId xmlns:a16="http://schemas.microsoft.com/office/drawing/2014/main" id="{6168F915-8BE2-D329-0F71-0CCF514900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718" y="5213408"/>
            <a:ext cx="748682" cy="140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785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1" y="1"/>
            <a:ext cx="12191999" cy="194660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b="1" dirty="0">
                <a:solidFill>
                  <a:schemeClr val="bg1"/>
                </a:solidFill>
                <a:latin typeface="Arial Rounded MT Bold" panose="020F0704030504030204" pitchFamily="34" charset="0"/>
                <a:ea typeface="BIZ UDPゴシック" panose="020B0400000000000000" pitchFamily="50" charset="-128"/>
              </a:rPr>
              <a:t>PubChem</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a:p>
            <a:pPr algn="ctr"/>
            <a:r>
              <a:rPr lang="ja-JP" altLang="en-US" sz="6600" dirty="0">
                <a:solidFill>
                  <a:schemeClr val="accent6">
                    <a:lumMod val="40000"/>
                    <a:lumOff val="60000"/>
                  </a:schemeClr>
                </a:solidFill>
                <a:latin typeface="Arial Rounded MT Bold" panose="020F0704030504030204" pitchFamily="34" charset="0"/>
                <a:ea typeface="BIZ UDPゴシック" panose="020B0400000000000000" pitchFamily="50" charset="-128"/>
              </a:rPr>
              <a:t>オープンケミストリー</a:t>
            </a:r>
            <a:r>
              <a:rPr lang="en-US" altLang="ja-JP" sz="6600" dirty="0">
                <a:solidFill>
                  <a:schemeClr val="accent6">
                    <a:lumMod val="40000"/>
                    <a:lumOff val="60000"/>
                  </a:schemeClr>
                </a:solidFill>
                <a:latin typeface="Arial Rounded MT Bold" panose="020F0704030504030204" pitchFamily="34" charset="0"/>
                <a:ea typeface="BIZ UDPゴシック" panose="020B0400000000000000" pitchFamily="50" charset="-128"/>
              </a:rPr>
              <a:t>DB</a:t>
            </a:r>
            <a:endParaRPr kumimoji="1" lang="ja-JP" altLang="en-US" sz="6600" dirty="0">
              <a:solidFill>
                <a:schemeClr val="accent6">
                  <a:lumMod val="40000"/>
                  <a:lumOff val="60000"/>
                </a:schemeClr>
              </a:solidFill>
              <a:latin typeface="Arial Rounded MT Bold" panose="020F0704030504030204" pitchFamily="34" charset="0"/>
              <a:ea typeface="BIZ UDPゴシック" panose="020B0400000000000000" pitchFamily="50" charset="-128"/>
            </a:endParaRPr>
          </a:p>
        </p:txBody>
      </p:sp>
      <p:pic>
        <p:nvPicPr>
          <p:cNvPr id="7" name="Picture 2" descr="PubChem のロゴを指差すアカデミックラボ、政府機関、化学物質供給、製薬会社、ジャーナル出版社、および個々の研究者を示す PubChem データソースのグラフィック。">
            <a:extLst>
              <a:ext uri="{FF2B5EF4-FFF2-40B4-BE49-F238E27FC236}">
                <a16:creationId xmlns:a16="http://schemas.microsoft.com/office/drawing/2014/main" id="{F875A8A4-88D6-670D-C13E-E8F1FE23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0" y="2156049"/>
            <a:ext cx="6080679" cy="472966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F182493-084F-686C-27AE-92F33BB4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145" y="2085107"/>
            <a:ext cx="6363855" cy="477289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992E40F-1C6B-3B3B-E406-38910B8B20FE}"/>
              </a:ext>
            </a:extLst>
          </p:cNvPr>
          <p:cNvSpPr txBox="1"/>
          <p:nvPr/>
        </p:nvSpPr>
        <p:spPr>
          <a:xfrm>
            <a:off x="7339445" y="6608709"/>
            <a:ext cx="3341254" cy="276999"/>
          </a:xfrm>
          <a:prstGeom prst="rect">
            <a:avLst/>
          </a:prstGeom>
          <a:noFill/>
        </p:spPr>
        <p:txBody>
          <a:bodyPr wrap="square">
            <a:spAutoFit/>
          </a:bodyPr>
          <a:lstStyle/>
          <a:p>
            <a:r>
              <a:rPr lang="en-US" altLang="ja-JP" sz="1200" dirty="0">
                <a:solidFill>
                  <a:srgbClr val="FF0000"/>
                </a:solidFill>
                <a:hlinkClick r:id="rId4">
                  <a:extLst>
                    <a:ext uri="{A12FA001-AC4F-418D-AE19-62706E023703}">
                      <ahyp:hlinkClr xmlns:ahyp="http://schemas.microsoft.com/office/drawing/2018/hyperlinkcolor" val="tx"/>
                    </a:ext>
                  </a:extLst>
                </a:hlinkClick>
              </a:rPr>
              <a:t>PubChem_home.png (1024×768) (nih.gov)</a:t>
            </a:r>
            <a:endParaRPr lang="ja-JP" altLang="en-US" sz="1200" dirty="0">
              <a:solidFill>
                <a:srgbClr val="FF0000"/>
              </a:solidFill>
            </a:endParaRPr>
          </a:p>
        </p:txBody>
      </p:sp>
      <p:sp>
        <p:nvSpPr>
          <p:cNvPr id="11" name="テキスト ボックス 10">
            <a:extLst>
              <a:ext uri="{FF2B5EF4-FFF2-40B4-BE49-F238E27FC236}">
                <a16:creationId xmlns:a16="http://schemas.microsoft.com/office/drawing/2014/main" id="{A6D4A4E2-89DF-C019-11D6-1E0123652824}"/>
              </a:ext>
            </a:extLst>
          </p:cNvPr>
          <p:cNvSpPr txBox="1"/>
          <p:nvPr/>
        </p:nvSpPr>
        <p:spPr>
          <a:xfrm>
            <a:off x="390704" y="6531764"/>
            <a:ext cx="5289503" cy="215444"/>
          </a:xfrm>
          <a:prstGeom prst="rect">
            <a:avLst/>
          </a:prstGeom>
          <a:noFill/>
        </p:spPr>
        <p:txBody>
          <a:bodyPr wrap="square">
            <a:spAutoFit/>
          </a:bodyPr>
          <a:lstStyle/>
          <a:p>
            <a:r>
              <a:rPr lang="ja-JP" altLang="en-US" sz="800" dirty="0">
                <a:latin typeface="BIZ UDPゴシック" panose="020B0400000000000000" pitchFamily="50" charset="-128"/>
                <a:ea typeface="BIZ UDPゴシック" panose="020B0400000000000000" pitchFamily="50" charset="-128"/>
              </a:rPr>
              <a:t>（出典）</a:t>
            </a:r>
            <a:r>
              <a:rPr lang="en-US" altLang="ja-JP" sz="800" dirty="0">
                <a:latin typeface="BIZ UDPゴシック" panose="020B0400000000000000" pitchFamily="50" charset="-128"/>
                <a:ea typeface="BIZ UDPゴシック" panose="020B0400000000000000" pitchFamily="50" charset="-128"/>
              </a:rPr>
              <a:t>https://www.nlm.nih.gov/oet/ed/pubchem/tutorial/img/PubChem_Sources.png</a:t>
            </a:r>
            <a:endParaRPr lang="ja-JP" altLang="en-US" sz="8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5F575413-D7E4-F297-17DB-DDA4DC0D6E85}"/>
              </a:ext>
            </a:extLst>
          </p:cNvPr>
          <p:cNvSpPr txBox="1"/>
          <p:nvPr/>
        </p:nvSpPr>
        <p:spPr>
          <a:xfrm>
            <a:off x="83126" y="2020455"/>
            <a:ext cx="11314547" cy="276999"/>
          </a:xfrm>
          <a:prstGeom prst="rect">
            <a:avLst/>
          </a:prstGeom>
          <a:noFill/>
        </p:spPr>
        <p:txBody>
          <a:bodyPr wrap="square">
            <a:spAutoFit/>
          </a:bodyPr>
          <a:lstStyle/>
          <a:p>
            <a:pPr algn="ctr"/>
            <a:r>
              <a:rPr lang="en-US" altLang="ja-JP" sz="1200" b="0" i="0" dirty="0">
                <a:solidFill>
                  <a:srgbClr val="111827"/>
                </a:solidFill>
                <a:effectLst/>
                <a:latin typeface="BIZ UDPゴシック" panose="020B0400000000000000" pitchFamily="50" charset="-128"/>
                <a:ea typeface="BIZ UDPゴシック" panose="020B0400000000000000" pitchFamily="50" charset="-128"/>
              </a:rPr>
              <a:t>PubChem</a:t>
            </a:r>
            <a:r>
              <a:rPr lang="ja-JP" altLang="en-US" sz="1200" b="0" i="0" dirty="0">
                <a:solidFill>
                  <a:srgbClr val="111827"/>
                </a:solidFill>
                <a:effectLst/>
                <a:latin typeface="BIZ UDPゴシック" panose="020B0400000000000000" pitchFamily="50" charset="-128"/>
                <a:ea typeface="BIZ UDPゴシック" panose="020B0400000000000000" pitchFamily="50" charset="-128"/>
              </a:rPr>
              <a:t>には、主に低分子が含まれているが、ヌクレオチド、炭水化物、脂質、ペプチド、化学修飾高分子などの高分子も含まれている。</a:t>
            </a:r>
            <a:endParaRPr lang="ja-JP" altLang="en-US"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0480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8AF967E-8846-40D4-B647-1B8D82125845}"/>
              </a:ext>
            </a:extLst>
          </p:cNvPr>
          <p:cNvPicPr>
            <a:picLocks noChangeAspect="1"/>
          </p:cNvPicPr>
          <p:nvPr/>
        </p:nvPicPr>
        <p:blipFill>
          <a:blip r:embed="rId2"/>
          <a:stretch>
            <a:fillRect/>
          </a:stretch>
        </p:blipFill>
        <p:spPr>
          <a:xfrm>
            <a:off x="8940800" y="2244435"/>
            <a:ext cx="2530763" cy="2530763"/>
          </a:xfrm>
          <a:prstGeom prst="rect">
            <a:avLst/>
          </a:prstGeom>
        </p:spPr>
      </p:pic>
      <p:sp>
        <p:nvSpPr>
          <p:cNvPr id="3" name="正方形/長方形 2">
            <a:extLst>
              <a:ext uri="{FF2B5EF4-FFF2-40B4-BE49-F238E27FC236}">
                <a16:creationId xmlns:a16="http://schemas.microsoft.com/office/drawing/2014/main" id="{08847852-0ACF-3BDF-9CE4-8156CDBC0C1A}"/>
              </a:ext>
            </a:extLst>
          </p:cNvPr>
          <p:cNvSpPr/>
          <p:nvPr/>
        </p:nvSpPr>
        <p:spPr>
          <a:xfrm>
            <a:off x="1" y="0"/>
            <a:ext cx="12191999" cy="206894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b="1" dirty="0">
                <a:solidFill>
                  <a:schemeClr val="bg1"/>
                </a:solidFill>
                <a:latin typeface="Arial Rounded MT Bold" panose="020F0704030504030204" pitchFamily="34" charset="0"/>
                <a:ea typeface="BIZ UDPゴシック" panose="020B0400000000000000" pitchFamily="50" charset="-128"/>
              </a:rPr>
              <a:t>LAB</a:t>
            </a:r>
            <a:r>
              <a:rPr lang="ja-JP" altLang="en-US" sz="8000" b="1" dirty="0">
                <a:solidFill>
                  <a:schemeClr val="bg1"/>
                </a:solidFill>
                <a:latin typeface="Arial Rounded MT Bold" panose="020F0704030504030204" pitchFamily="34" charset="0"/>
                <a:ea typeface="BIZ UDPゴシック" panose="020B0400000000000000" pitchFamily="50" charset="-128"/>
              </a:rPr>
              <a:t> </a:t>
            </a:r>
            <a:r>
              <a:rPr lang="en-US" altLang="ja-JP" sz="8000" b="1" dirty="0">
                <a:solidFill>
                  <a:schemeClr val="bg1"/>
                </a:solidFill>
                <a:latin typeface="Arial Rounded MT Bold" panose="020F0704030504030204" pitchFamily="34" charset="0"/>
                <a:ea typeface="BIZ UDPゴシック" panose="020B0400000000000000" pitchFamily="50" charset="-128"/>
              </a:rPr>
              <a:t>DAO</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a:p>
            <a:pPr algn="ctr"/>
            <a:r>
              <a:rPr lang="ja-JP" altLang="en-US" sz="6600" dirty="0">
                <a:solidFill>
                  <a:schemeClr val="accent6">
                    <a:lumMod val="40000"/>
                    <a:lumOff val="60000"/>
                  </a:schemeClr>
                </a:solidFill>
                <a:latin typeface="Arial Rounded MT Bold" panose="020F0704030504030204" pitchFamily="34" charset="0"/>
                <a:ea typeface="BIZ UDPゴシック" panose="020B0400000000000000" pitchFamily="50" charset="-128"/>
              </a:rPr>
              <a:t>計算サービスのコンテナ化</a:t>
            </a:r>
            <a:endParaRPr kumimoji="1" lang="ja-JP" altLang="en-US" sz="6600" dirty="0">
              <a:solidFill>
                <a:schemeClr val="accent6">
                  <a:lumMod val="40000"/>
                  <a:lumOff val="60000"/>
                </a:schemeClr>
              </a:solidFill>
              <a:latin typeface="Arial Rounded MT Bold" panose="020F0704030504030204" pitchFamily="34" charset="0"/>
              <a:ea typeface="BIZ UDPゴシック" panose="020B0400000000000000" pitchFamily="50" charset="-128"/>
            </a:endParaRPr>
          </a:p>
        </p:txBody>
      </p:sp>
      <p:pic>
        <p:nvPicPr>
          <p:cNvPr id="2" name="図 1">
            <a:extLst>
              <a:ext uri="{FF2B5EF4-FFF2-40B4-BE49-F238E27FC236}">
                <a16:creationId xmlns:a16="http://schemas.microsoft.com/office/drawing/2014/main" id="{95ECFBE3-5875-4744-6BBC-A22C3FED4A7B}"/>
              </a:ext>
            </a:extLst>
          </p:cNvPr>
          <p:cNvPicPr>
            <a:picLocks noChangeAspect="1"/>
          </p:cNvPicPr>
          <p:nvPr/>
        </p:nvPicPr>
        <p:blipFill>
          <a:blip r:embed="rId3"/>
          <a:stretch>
            <a:fillRect/>
          </a:stretch>
        </p:blipFill>
        <p:spPr>
          <a:xfrm>
            <a:off x="66955" y="2189017"/>
            <a:ext cx="8201730" cy="4562765"/>
          </a:xfrm>
          <a:prstGeom prst="rect">
            <a:avLst/>
          </a:prstGeom>
        </p:spPr>
      </p:pic>
      <p:sp>
        <p:nvSpPr>
          <p:cNvPr id="9" name="テキスト ボックス 8">
            <a:extLst>
              <a:ext uri="{FF2B5EF4-FFF2-40B4-BE49-F238E27FC236}">
                <a16:creationId xmlns:a16="http://schemas.microsoft.com/office/drawing/2014/main" id="{ED53590A-5917-F3CE-9FE9-FFB464D82F3E}"/>
              </a:ext>
            </a:extLst>
          </p:cNvPr>
          <p:cNvSpPr txBox="1"/>
          <p:nvPr/>
        </p:nvSpPr>
        <p:spPr>
          <a:xfrm>
            <a:off x="8937273" y="2225963"/>
            <a:ext cx="2279206" cy="261610"/>
          </a:xfrm>
          <a:prstGeom prst="rect">
            <a:avLst/>
          </a:prstGeom>
          <a:noFill/>
        </p:spPr>
        <p:txBody>
          <a:bodyPr wrap="square">
            <a:spAutoFit/>
          </a:bodyPr>
          <a:lstStyle/>
          <a:p>
            <a:pPr algn="ctr"/>
            <a:r>
              <a:rPr lang="ja-JP" altLang="en-US" sz="1100" i="0" dirty="0">
                <a:solidFill>
                  <a:srgbClr val="000000"/>
                </a:solidFill>
                <a:effectLst/>
                <a:latin typeface="72 Black" panose="020B0A04030603020204" pitchFamily="34" charset="0"/>
                <a:ea typeface="BIZ UDPゴシック" panose="020B0400000000000000" pitchFamily="50" charset="-128"/>
                <a:cs typeface="72 Black" panose="020B0A04030603020204" pitchFamily="34" charset="0"/>
              </a:rPr>
              <a:t>（出典）</a:t>
            </a:r>
            <a:r>
              <a:rPr lang="en-US" altLang="ja-JP" sz="1100" i="0" dirty="0">
                <a:solidFill>
                  <a:srgbClr val="000000"/>
                </a:solidFill>
                <a:effectLst/>
                <a:latin typeface="72 Black" panose="020B0A04030603020204" pitchFamily="34" charset="0"/>
                <a:ea typeface="BIZ UDPゴシック" panose="020B0400000000000000" pitchFamily="50" charset="-128"/>
                <a:cs typeface="72 Black" panose="020B0A04030603020204" pitchFamily="34" charset="0"/>
                <a:hlinkClick r:id="rId4"/>
              </a:rPr>
              <a:t>https://labdao.xyz/</a:t>
            </a:r>
            <a:r>
              <a:rPr lang="ja-JP" altLang="en-US" sz="1100" i="0" dirty="0">
                <a:solidFill>
                  <a:srgbClr val="000000"/>
                </a:solidFill>
                <a:effectLst/>
                <a:latin typeface="72 Black" panose="020B0A04030603020204" pitchFamily="34" charset="0"/>
                <a:ea typeface="BIZ UDPゴシック" panose="020B0400000000000000" pitchFamily="50" charset="-128"/>
                <a:cs typeface="72 Black" panose="020B0A04030603020204" pitchFamily="34" charset="0"/>
              </a:rPr>
              <a:t>　</a:t>
            </a:r>
            <a:endParaRPr lang="en-US" altLang="ja-JP" sz="1100" i="0" dirty="0">
              <a:solidFill>
                <a:srgbClr val="000000"/>
              </a:solidFill>
              <a:effectLst/>
              <a:latin typeface="72 Black" panose="020B0A04030603020204" pitchFamily="34" charset="0"/>
              <a:ea typeface="Calibri" panose="020F0502020204030204" pitchFamily="34" charset="0"/>
              <a:cs typeface="72 Black" panose="020B0A04030603020204" pitchFamily="34" charset="0"/>
            </a:endParaRPr>
          </a:p>
        </p:txBody>
      </p:sp>
      <p:sp>
        <p:nvSpPr>
          <p:cNvPr id="11" name="テキスト ボックス 10">
            <a:extLst>
              <a:ext uri="{FF2B5EF4-FFF2-40B4-BE49-F238E27FC236}">
                <a16:creationId xmlns:a16="http://schemas.microsoft.com/office/drawing/2014/main" id="{FC0AF3C7-6FF7-2DB8-4404-E4BE1BB93562}"/>
              </a:ext>
            </a:extLst>
          </p:cNvPr>
          <p:cNvSpPr txBox="1"/>
          <p:nvPr/>
        </p:nvSpPr>
        <p:spPr>
          <a:xfrm>
            <a:off x="8377381" y="4721408"/>
            <a:ext cx="3729191" cy="1815882"/>
          </a:xfrm>
          <a:prstGeom prst="rect">
            <a:avLst/>
          </a:prstGeom>
          <a:solidFill>
            <a:schemeClr val="accent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l"/>
            <a:r>
              <a:rPr lang="ja-JP" altLang="en-US" sz="1600" b="0" i="0" dirty="0">
                <a:solidFill>
                  <a:srgbClr val="262626"/>
                </a:solidFill>
                <a:effectLst/>
                <a:latin typeface="BIZ UDPゴシック" panose="020B0400000000000000" pitchFamily="50" charset="-128"/>
                <a:ea typeface="BIZ UDPゴシック" panose="020B0400000000000000" pitchFamily="50" charset="-128"/>
              </a:rPr>
              <a:t>●</a:t>
            </a:r>
            <a:r>
              <a:rPr lang="en-US" altLang="ja-JP" sz="1600" b="0" i="0" dirty="0" err="1">
                <a:solidFill>
                  <a:srgbClr val="262626"/>
                </a:solidFill>
                <a:effectLst/>
                <a:latin typeface="BIZ UDPゴシック" panose="020B0400000000000000" pitchFamily="50" charset="-128"/>
                <a:ea typeface="BIZ UDPゴシック" panose="020B0400000000000000" pitchFamily="50" charset="-128"/>
              </a:rPr>
              <a:t>LabDAO</a:t>
            </a:r>
            <a:r>
              <a:rPr lang="en-US" altLang="ja-JP" sz="1600" b="0" i="0" dirty="0">
                <a:solidFill>
                  <a:srgbClr val="262626"/>
                </a:solidFill>
                <a:effectLst/>
                <a:latin typeface="BIZ UDPゴシック" panose="020B0400000000000000" pitchFamily="50" charset="-128"/>
                <a:ea typeface="BIZ UDPゴシック" panose="020B0400000000000000" pitchFamily="50" charset="-128"/>
              </a:rPr>
              <a:t> </a:t>
            </a:r>
            <a:r>
              <a:rPr lang="ja-JP" altLang="en-US" sz="1600" b="0" i="0" dirty="0">
                <a:solidFill>
                  <a:srgbClr val="262626"/>
                </a:solidFill>
                <a:effectLst/>
                <a:latin typeface="BIZ UDPゴシック" panose="020B0400000000000000" pitchFamily="50" charset="-128"/>
                <a:ea typeface="BIZ UDPゴシック" panose="020B0400000000000000" pitchFamily="50" charset="-128"/>
              </a:rPr>
              <a:t>は、データの実行を容易にするために、リソースを大量に消費する計算サービスをコンテナ化。</a:t>
            </a:r>
            <a:endParaRPr lang="en-US" altLang="ja-JP" sz="1600" b="0" i="0" dirty="0">
              <a:solidFill>
                <a:srgbClr val="262626"/>
              </a:solidFill>
              <a:effectLst/>
              <a:latin typeface="BIZ UDPゴシック" panose="020B0400000000000000" pitchFamily="50" charset="-128"/>
              <a:ea typeface="BIZ UDPゴシック" panose="020B0400000000000000" pitchFamily="50" charset="-128"/>
            </a:endParaRPr>
          </a:p>
          <a:p>
            <a:pPr algn="l"/>
            <a:endParaRPr lang="ja-JP" altLang="en-US" sz="1600" b="0" i="0" dirty="0">
              <a:solidFill>
                <a:srgbClr val="262626"/>
              </a:solidFill>
              <a:effectLst/>
              <a:latin typeface="BIZ UDPゴシック" panose="020B0400000000000000" pitchFamily="50" charset="-128"/>
              <a:ea typeface="BIZ UDPゴシック" panose="020B0400000000000000" pitchFamily="50" charset="-128"/>
            </a:endParaRPr>
          </a:p>
          <a:p>
            <a:pPr algn="l"/>
            <a:r>
              <a:rPr lang="ja-JP" altLang="en-US" sz="1600" b="0" i="0" dirty="0">
                <a:solidFill>
                  <a:srgbClr val="262626"/>
                </a:solidFill>
                <a:effectLst/>
                <a:latin typeface="BIZ UDPゴシック" panose="020B0400000000000000" pitchFamily="50" charset="-128"/>
                <a:ea typeface="BIZ UDPゴシック" panose="020B0400000000000000" pitchFamily="50" charset="-128"/>
              </a:rPr>
              <a:t>●出力は、科学者がデータの所有権を証明するための非代替トークン </a:t>
            </a:r>
            <a:r>
              <a:rPr lang="en-US" altLang="ja-JP" sz="1600" b="0" i="0" dirty="0">
                <a:solidFill>
                  <a:srgbClr val="262626"/>
                </a:solidFill>
                <a:effectLst/>
                <a:latin typeface="BIZ UDPゴシック" panose="020B0400000000000000" pitchFamily="50" charset="-128"/>
                <a:ea typeface="BIZ UDPゴシック" panose="020B0400000000000000" pitchFamily="50" charset="-128"/>
              </a:rPr>
              <a:t>(NFT) </a:t>
            </a:r>
            <a:r>
              <a:rPr lang="ja-JP" altLang="en-US" sz="1600" b="0" i="0" dirty="0">
                <a:solidFill>
                  <a:srgbClr val="262626"/>
                </a:solidFill>
                <a:effectLst/>
                <a:latin typeface="BIZ UDPゴシック" panose="020B0400000000000000" pitchFamily="50" charset="-128"/>
                <a:ea typeface="BIZ UDPゴシック" panose="020B0400000000000000" pitchFamily="50" charset="-128"/>
              </a:rPr>
              <a:t>にリンク。</a:t>
            </a:r>
          </a:p>
        </p:txBody>
      </p:sp>
    </p:spTree>
    <p:extLst>
      <p:ext uri="{BB962C8B-B14F-4D97-AF65-F5344CB8AC3E}">
        <p14:creationId xmlns:p14="http://schemas.microsoft.com/office/powerpoint/2010/main" val="4232054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1428"/>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コンテナとは？</a:t>
            </a:r>
          </a:p>
        </p:txBody>
      </p:sp>
      <p:pic>
        <p:nvPicPr>
          <p:cNvPr id="4" name="図 3">
            <a:extLst>
              <a:ext uri="{FF2B5EF4-FFF2-40B4-BE49-F238E27FC236}">
                <a16:creationId xmlns:a16="http://schemas.microsoft.com/office/drawing/2014/main" id="{0D32124C-B694-9A43-B73A-BC7C1A2F68C8}"/>
              </a:ext>
            </a:extLst>
          </p:cNvPr>
          <p:cNvPicPr>
            <a:picLocks noChangeAspect="1"/>
          </p:cNvPicPr>
          <p:nvPr/>
        </p:nvPicPr>
        <p:blipFill>
          <a:blip r:embed="rId2"/>
          <a:stretch>
            <a:fillRect/>
          </a:stretch>
        </p:blipFill>
        <p:spPr>
          <a:xfrm>
            <a:off x="748146" y="601422"/>
            <a:ext cx="10529454" cy="6064892"/>
          </a:xfrm>
          <a:prstGeom prst="rect">
            <a:avLst/>
          </a:prstGeom>
        </p:spPr>
      </p:pic>
    </p:spTree>
    <p:extLst>
      <p:ext uri="{BB962C8B-B14F-4D97-AF65-F5344CB8AC3E}">
        <p14:creationId xmlns:p14="http://schemas.microsoft.com/office/powerpoint/2010/main" val="51281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077CCC42-0223-27E9-7D1E-A19C62C2B205}"/>
              </a:ext>
            </a:extLst>
          </p:cNvPr>
          <p:cNvPicPr>
            <a:picLocks noChangeAspect="1"/>
          </p:cNvPicPr>
          <p:nvPr/>
        </p:nvPicPr>
        <p:blipFill>
          <a:blip r:embed="rId2"/>
          <a:stretch>
            <a:fillRect/>
          </a:stretch>
        </p:blipFill>
        <p:spPr>
          <a:xfrm>
            <a:off x="4761389" y="2620735"/>
            <a:ext cx="7167215" cy="4052889"/>
          </a:xfrm>
          <a:prstGeom prst="rect">
            <a:avLst/>
          </a:prstGeom>
        </p:spPr>
      </p:pic>
      <p:sp>
        <p:nvSpPr>
          <p:cNvPr id="3" name="正方形/長方形 2">
            <a:extLst>
              <a:ext uri="{FF2B5EF4-FFF2-40B4-BE49-F238E27FC236}">
                <a16:creationId xmlns:a16="http://schemas.microsoft.com/office/drawing/2014/main" id="{08847852-0ACF-3BDF-9CE4-8156CDBC0C1A}"/>
              </a:ext>
            </a:extLst>
          </p:cNvPr>
          <p:cNvSpPr/>
          <p:nvPr/>
        </p:nvSpPr>
        <p:spPr>
          <a:xfrm>
            <a:off x="1" y="0"/>
            <a:ext cx="12191999" cy="206894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b="1" dirty="0" err="1">
                <a:solidFill>
                  <a:schemeClr val="bg1"/>
                </a:solidFill>
                <a:latin typeface="Arial Rounded MT Bold" panose="020F0704030504030204" pitchFamily="34" charset="0"/>
                <a:ea typeface="BIZ UDPゴシック" panose="020B0400000000000000" pitchFamily="50" charset="-128"/>
              </a:rPr>
              <a:t>scGR</a:t>
            </a:r>
            <a:r>
              <a:rPr lang="en-US" altLang="ja-JP" sz="8000" b="1" dirty="0">
                <a:solidFill>
                  <a:schemeClr val="bg1"/>
                </a:solidFill>
                <a:latin typeface="Arial Rounded MT Bold" panose="020F0704030504030204" pitchFamily="34" charset="0"/>
                <a:ea typeface="BIZ UDPゴシック" panose="020B0400000000000000" pitchFamily="50" charset="-128"/>
              </a:rPr>
              <a:t>-seq</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a:p>
            <a:pPr algn="ctr"/>
            <a:r>
              <a:rPr kumimoji="1" lang="ja-JP" altLang="en-US" sz="6000" dirty="0">
                <a:solidFill>
                  <a:schemeClr val="accent6">
                    <a:lumMod val="40000"/>
                    <a:lumOff val="60000"/>
                  </a:schemeClr>
                </a:solidFill>
                <a:latin typeface="Arial Rounded MT Bold" panose="020F0704030504030204" pitchFamily="34" charset="0"/>
                <a:ea typeface="BIZ UDPゴシック" panose="020B0400000000000000" pitchFamily="50" charset="-128"/>
              </a:rPr>
              <a:t>１細胞糖鎖・</a:t>
            </a:r>
            <a:r>
              <a:rPr kumimoji="1" lang="en-US" altLang="ja-JP" sz="6000" dirty="0">
                <a:solidFill>
                  <a:schemeClr val="accent6">
                    <a:lumMod val="40000"/>
                    <a:lumOff val="60000"/>
                  </a:schemeClr>
                </a:solidFill>
                <a:latin typeface="Arial Rounded MT Bold" panose="020F0704030504030204" pitchFamily="34" charset="0"/>
                <a:ea typeface="BIZ UDPゴシック" panose="020B0400000000000000" pitchFamily="50" charset="-128"/>
              </a:rPr>
              <a:t>RNA</a:t>
            </a:r>
            <a:r>
              <a:rPr kumimoji="1" lang="ja-JP" altLang="en-US" sz="6000" dirty="0">
                <a:solidFill>
                  <a:schemeClr val="accent6">
                    <a:lumMod val="40000"/>
                    <a:lumOff val="60000"/>
                  </a:schemeClr>
                </a:solidFill>
                <a:latin typeface="Arial Rounded MT Bold" panose="020F0704030504030204" pitchFamily="34" charset="0"/>
                <a:ea typeface="BIZ UDPゴシック" panose="020B0400000000000000" pitchFamily="50" charset="-128"/>
              </a:rPr>
              <a:t>シークエンス法</a:t>
            </a:r>
          </a:p>
        </p:txBody>
      </p:sp>
      <p:pic>
        <p:nvPicPr>
          <p:cNvPr id="5" name="図 4">
            <a:extLst>
              <a:ext uri="{FF2B5EF4-FFF2-40B4-BE49-F238E27FC236}">
                <a16:creationId xmlns:a16="http://schemas.microsoft.com/office/drawing/2014/main" id="{AFF7757B-0B81-8D1F-0441-F7610F3605B2}"/>
              </a:ext>
            </a:extLst>
          </p:cNvPr>
          <p:cNvPicPr>
            <a:picLocks noChangeAspect="1"/>
          </p:cNvPicPr>
          <p:nvPr/>
        </p:nvPicPr>
        <p:blipFill>
          <a:blip r:embed="rId3"/>
          <a:stretch>
            <a:fillRect/>
          </a:stretch>
        </p:blipFill>
        <p:spPr>
          <a:xfrm>
            <a:off x="106556" y="2169469"/>
            <a:ext cx="4557155" cy="3673158"/>
          </a:xfrm>
          <a:prstGeom prst="rect">
            <a:avLst/>
          </a:prstGeom>
        </p:spPr>
      </p:pic>
      <p:sp>
        <p:nvSpPr>
          <p:cNvPr id="10" name="テキスト ボックス 9">
            <a:extLst>
              <a:ext uri="{FF2B5EF4-FFF2-40B4-BE49-F238E27FC236}">
                <a16:creationId xmlns:a16="http://schemas.microsoft.com/office/drawing/2014/main" id="{13D5A20E-4F6E-DAC7-BBC5-C0B9267DAC71}"/>
              </a:ext>
            </a:extLst>
          </p:cNvPr>
          <p:cNvSpPr txBox="1"/>
          <p:nvPr/>
        </p:nvSpPr>
        <p:spPr>
          <a:xfrm>
            <a:off x="176813" y="5658400"/>
            <a:ext cx="4416640" cy="230832"/>
          </a:xfrm>
          <a:prstGeom prst="rect">
            <a:avLst/>
          </a:prstGeom>
          <a:noFill/>
        </p:spPr>
        <p:txBody>
          <a:bodyPr wrap="square">
            <a:spAutoFit/>
          </a:bodyPr>
          <a:lstStyle/>
          <a:p>
            <a:r>
              <a:rPr lang="en-US" altLang="ja-JP" sz="900" dirty="0">
                <a:latin typeface="Amasis MT Pro Medium" panose="02040604050005020304" pitchFamily="18" charset="0"/>
              </a:rPr>
              <a:t>https://www.nobelprize.org/uploads/2022/10/press-chemistry2022-figure1.pdf</a:t>
            </a:r>
            <a:endParaRPr lang="ja-JP" altLang="en-US" sz="900" dirty="0">
              <a:latin typeface="Amasis MT Pro Medium" panose="02040604050005020304" pitchFamily="18" charset="0"/>
            </a:endParaRPr>
          </a:p>
        </p:txBody>
      </p:sp>
      <p:sp>
        <p:nvSpPr>
          <p:cNvPr id="12" name="テキスト ボックス 11">
            <a:extLst>
              <a:ext uri="{FF2B5EF4-FFF2-40B4-BE49-F238E27FC236}">
                <a16:creationId xmlns:a16="http://schemas.microsoft.com/office/drawing/2014/main" id="{601B6E5C-0366-498A-DDE5-AC3594F40D95}"/>
              </a:ext>
            </a:extLst>
          </p:cNvPr>
          <p:cNvSpPr txBox="1"/>
          <p:nvPr/>
        </p:nvSpPr>
        <p:spPr>
          <a:xfrm>
            <a:off x="603681" y="2113335"/>
            <a:ext cx="3297313" cy="369332"/>
          </a:xfrm>
          <a:prstGeom prst="rect">
            <a:avLst/>
          </a:prstGeom>
          <a:noFill/>
        </p:spPr>
        <p:txBody>
          <a:bodyPr wrap="square" rtlCol="0">
            <a:spAutoFit/>
          </a:bodyPr>
          <a:lstStyle/>
          <a:p>
            <a:pPr algn="ctr"/>
            <a:r>
              <a:rPr kumimoji="1" lang="en-US" altLang="ja-JP" dirty="0">
                <a:latin typeface="BIZ UDPゴシック" panose="020B0400000000000000" pitchFamily="50" charset="-128"/>
                <a:ea typeface="BIZ UDPゴシック" panose="020B0400000000000000" pitchFamily="50" charset="-128"/>
              </a:rPr>
              <a:t>2022</a:t>
            </a:r>
            <a:r>
              <a:rPr kumimoji="1" lang="ja-JP" altLang="en-US" dirty="0">
                <a:latin typeface="BIZ UDPゴシック" panose="020B0400000000000000" pitchFamily="50" charset="-128"/>
                <a:ea typeface="BIZ UDPゴシック" panose="020B0400000000000000" pitchFamily="50" charset="-128"/>
              </a:rPr>
              <a:t>年ノーベル化学賞受賞</a:t>
            </a:r>
          </a:p>
        </p:txBody>
      </p:sp>
      <p:sp>
        <p:nvSpPr>
          <p:cNvPr id="14" name="テキスト ボックス 13">
            <a:extLst>
              <a:ext uri="{FF2B5EF4-FFF2-40B4-BE49-F238E27FC236}">
                <a16:creationId xmlns:a16="http://schemas.microsoft.com/office/drawing/2014/main" id="{4DD63E1E-5E2A-7601-F3C5-B6334F8C4D1C}"/>
              </a:ext>
            </a:extLst>
          </p:cNvPr>
          <p:cNvSpPr txBox="1"/>
          <p:nvPr/>
        </p:nvSpPr>
        <p:spPr>
          <a:xfrm>
            <a:off x="8877" y="5842627"/>
            <a:ext cx="4654834" cy="830997"/>
          </a:xfrm>
          <a:prstGeom prst="rect">
            <a:avLst/>
          </a:prstGeom>
          <a:noFill/>
        </p:spPr>
        <p:txBody>
          <a:bodyPr wrap="square" rtlCol="0">
            <a:spAutoFit/>
          </a:bodyPr>
          <a:lstStyle/>
          <a:p>
            <a:r>
              <a:rPr lang="ja-JP" altLang="en-US" sz="1600" dirty="0">
                <a:latin typeface="BIZ UDPゴシック" panose="020B0400000000000000" pitchFamily="50" charset="-128"/>
                <a:ea typeface="BIZ UDPゴシック" panose="020B0400000000000000" pitchFamily="50" charset="-128"/>
              </a:rPr>
              <a:t>「</a:t>
            </a:r>
            <a:r>
              <a:rPr lang="en-US" altLang="ja-JP" sz="1600" dirty="0" err="1">
                <a:latin typeface="BIZ UDPゴシック" panose="020B0400000000000000" pitchFamily="50" charset="-128"/>
                <a:ea typeface="BIZ UDPゴシック" panose="020B0400000000000000" pitchFamily="50" charset="-128"/>
              </a:rPr>
              <a:t>scGR</a:t>
            </a:r>
            <a:r>
              <a:rPr lang="en-US" altLang="ja-JP" sz="1600" dirty="0">
                <a:latin typeface="BIZ UDPゴシック" panose="020B0400000000000000" pitchFamily="50" charset="-128"/>
                <a:ea typeface="BIZ UDPゴシック" panose="020B0400000000000000" pitchFamily="50" charset="-128"/>
              </a:rPr>
              <a:t>-seq</a:t>
            </a:r>
            <a:r>
              <a:rPr lang="ja-JP" altLang="en-US" sz="1600" dirty="0">
                <a:latin typeface="BIZ UDPゴシック" panose="020B0400000000000000" pitchFamily="50" charset="-128"/>
                <a:ea typeface="BIZ UDPゴシック" panose="020B0400000000000000" pitchFamily="50" charset="-128"/>
              </a:rPr>
              <a:t>」は、</a:t>
            </a:r>
            <a:r>
              <a:rPr kumimoji="1" lang="ja-JP" altLang="en-US" sz="1600" dirty="0">
                <a:latin typeface="BIZ UDPゴシック" panose="020B0400000000000000" pitchFamily="50" charset="-128"/>
                <a:ea typeface="BIZ UDPゴシック" panose="020B0400000000000000" pitchFamily="50" charset="-128"/>
              </a:rPr>
              <a:t>ノーベル化学賞を受賞した</a:t>
            </a:r>
            <a:r>
              <a:rPr kumimoji="1" lang="en-US" altLang="ja-JP" sz="1600" dirty="0">
                <a:latin typeface="BIZ UDPゴシック" panose="020B0400000000000000" pitchFamily="50" charset="-128"/>
                <a:ea typeface="BIZ UDPゴシック" panose="020B0400000000000000" pitchFamily="50" charset="-128"/>
              </a:rPr>
              <a:t>Carolyn </a:t>
            </a:r>
            <a:r>
              <a:rPr kumimoji="1" lang="en-US" altLang="ja-JP" sz="1600" dirty="0" err="1">
                <a:latin typeface="BIZ UDPゴシック" panose="020B0400000000000000" pitchFamily="50" charset="-128"/>
                <a:ea typeface="BIZ UDPゴシック" panose="020B0400000000000000" pitchFamily="50" charset="-128"/>
              </a:rPr>
              <a:t>Bertozzi</a:t>
            </a:r>
            <a:r>
              <a:rPr kumimoji="1" lang="ja-JP" altLang="en-US" sz="1600" dirty="0">
                <a:latin typeface="BIZ UDPゴシック" panose="020B0400000000000000" pitchFamily="50" charset="-128"/>
                <a:ea typeface="BIZ UDPゴシック" panose="020B0400000000000000" pitchFamily="50" charset="-128"/>
              </a:rPr>
              <a:t>教授らに画期的な技術として高く評価されている。</a:t>
            </a:r>
            <a:r>
              <a:rPr kumimoji="1" lang="en-US" altLang="ja-JP" sz="1600" dirty="0">
                <a:latin typeface="BIZ UDPゴシック" panose="020B0400000000000000" pitchFamily="50" charset="-128"/>
                <a:ea typeface="BIZ UDPゴシック" panose="020B0400000000000000" pitchFamily="50" charset="-128"/>
              </a:rPr>
              <a:t>※</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790AE754-311F-436C-84CC-FA6737CF6D18}"/>
              </a:ext>
            </a:extLst>
          </p:cNvPr>
          <p:cNvSpPr txBox="1"/>
          <p:nvPr/>
        </p:nvSpPr>
        <p:spPr>
          <a:xfrm>
            <a:off x="5916" y="6611779"/>
            <a:ext cx="6205492" cy="246221"/>
          </a:xfrm>
          <a:prstGeom prst="rect">
            <a:avLst/>
          </a:prstGeom>
          <a:noFill/>
        </p:spPr>
        <p:txBody>
          <a:bodyPr wrap="square" rtlCol="0">
            <a:spAutoFit/>
          </a:bodyPr>
          <a:lstStyle/>
          <a:p>
            <a:r>
              <a:rPr kumimoji="1" lang="en-US" altLang="ja-JP" sz="1000" dirty="0">
                <a:latin typeface="Amasis MT Pro Medium" panose="02040604050005020304" pitchFamily="18" charset="0"/>
                <a:ea typeface="BIZ UDPゴシック" panose="020B0400000000000000" pitchFamily="50" charset="-128"/>
              </a:rPr>
              <a:t>※</a:t>
            </a:r>
            <a:r>
              <a:rPr kumimoji="1" lang="en-US" altLang="ja-JP" sz="1000" dirty="0" err="1">
                <a:latin typeface="Amasis MT Pro Medium" panose="02040604050005020304" pitchFamily="18" charset="0"/>
                <a:ea typeface="BIZ UDPゴシック" panose="020B0400000000000000" pitchFamily="50" charset="-128"/>
              </a:rPr>
              <a:t>Wisnovsky</a:t>
            </a:r>
            <a:r>
              <a:rPr kumimoji="1" lang="en-US" altLang="ja-JP" sz="1000" dirty="0">
                <a:latin typeface="Amasis MT Pro Medium" panose="02040604050005020304" pitchFamily="18" charset="0"/>
                <a:ea typeface="BIZ UDPゴシック" panose="020B0400000000000000" pitchFamily="50" charset="-128"/>
              </a:rPr>
              <a:t> s &amp; </a:t>
            </a:r>
            <a:r>
              <a:rPr kumimoji="1" lang="en-US" altLang="ja-JP" sz="1000" dirty="0" err="1">
                <a:latin typeface="Amasis MT Pro Medium" panose="02040604050005020304" pitchFamily="18" charset="0"/>
                <a:ea typeface="BIZ UDPゴシック" panose="020B0400000000000000" pitchFamily="50" charset="-128"/>
              </a:rPr>
              <a:t>Bertozzi</a:t>
            </a:r>
            <a:r>
              <a:rPr kumimoji="1" lang="en-US" altLang="ja-JP" sz="1000" dirty="0">
                <a:latin typeface="Amasis MT Pro Medium" panose="02040604050005020304" pitchFamily="18" charset="0"/>
                <a:ea typeface="BIZ UDPゴシック" panose="020B0400000000000000" pitchFamily="50" charset="-128"/>
              </a:rPr>
              <a:t> CR : </a:t>
            </a:r>
            <a:r>
              <a:rPr kumimoji="1" lang="en-US" altLang="ja-JP" sz="1000" dirty="0" err="1">
                <a:latin typeface="Amasis MT Pro Medium" panose="02040604050005020304" pitchFamily="18" charset="0"/>
                <a:ea typeface="BIZ UDPゴシック" panose="020B0400000000000000" pitchFamily="50" charset="-128"/>
              </a:rPr>
              <a:t>Curr</a:t>
            </a:r>
            <a:r>
              <a:rPr kumimoji="1" lang="en-US" altLang="ja-JP" sz="1000" dirty="0">
                <a:latin typeface="Amasis MT Pro Medium" panose="02040604050005020304" pitchFamily="18" charset="0"/>
                <a:ea typeface="BIZ UDPゴシック" panose="020B0400000000000000" pitchFamily="50" charset="-128"/>
              </a:rPr>
              <a:t> </a:t>
            </a:r>
            <a:r>
              <a:rPr kumimoji="1" lang="en-US" altLang="ja-JP" sz="1000" dirty="0" err="1">
                <a:latin typeface="Amasis MT Pro Medium" panose="02040604050005020304" pitchFamily="18" charset="0"/>
                <a:ea typeface="BIZ UDPゴシック" panose="020B0400000000000000" pitchFamily="50" charset="-128"/>
              </a:rPr>
              <a:t>Opin</a:t>
            </a:r>
            <a:r>
              <a:rPr kumimoji="1" lang="en-US" altLang="ja-JP" sz="1000" dirty="0">
                <a:latin typeface="Amasis MT Pro Medium" panose="02040604050005020304" pitchFamily="18" charset="0"/>
                <a:ea typeface="BIZ UDPゴシック" panose="020B0400000000000000" pitchFamily="50" charset="-128"/>
              </a:rPr>
              <a:t> Struct Biol. 75 : 102395, Doi:10.1016/j.sbi.2022.102395 (2022</a:t>
            </a:r>
            <a:r>
              <a:rPr kumimoji="1" lang="ja-JP" altLang="en-US" sz="1000" dirty="0">
                <a:latin typeface="Amasis MT Pro Medium" panose="02040604050005020304" pitchFamily="18" charset="0"/>
                <a:ea typeface="BIZ UDPゴシック" panose="020B0400000000000000" pitchFamily="50" charset="-128"/>
              </a:rPr>
              <a:t>）</a:t>
            </a:r>
            <a:r>
              <a:rPr kumimoji="1" lang="en-US" altLang="ja-JP" sz="1000" dirty="0">
                <a:latin typeface="Amasis MT Pro Medium" panose="02040604050005020304" pitchFamily="18" charset="0"/>
                <a:ea typeface="BIZ UDPゴシック" panose="020B0400000000000000" pitchFamily="50" charset="-128"/>
              </a:rPr>
              <a:t> </a:t>
            </a:r>
            <a:endParaRPr kumimoji="1" lang="ja-JP" altLang="en-US" sz="1000" dirty="0">
              <a:latin typeface="Amasis MT Pro Medium" panose="02040604050005020304" pitchFamily="18" charset="0"/>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FAF8BDDA-683A-67F4-6B67-F82C5613EDE8}"/>
              </a:ext>
            </a:extLst>
          </p:cNvPr>
          <p:cNvSpPr txBox="1"/>
          <p:nvPr/>
        </p:nvSpPr>
        <p:spPr>
          <a:xfrm>
            <a:off x="4698376" y="2068945"/>
            <a:ext cx="7493623" cy="523220"/>
          </a:xfrm>
          <a:prstGeom prst="rect">
            <a:avLst/>
          </a:prstGeom>
          <a:noFill/>
        </p:spPr>
        <p:txBody>
          <a:bodyPr wrap="square">
            <a:spAutoFit/>
          </a:bodyPr>
          <a:lstStyle/>
          <a:p>
            <a:r>
              <a:rPr lang="ja-JP" altLang="en-US" sz="1400" dirty="0">
                <a:latin typeface="BIZ UDPゴシック" panose="020B0400000000000000" pitchFamily="50" charset="-128"/>
                <a:ea typeface="BIZ UDPゴシック" panose="020B0400000000000000" pitchFamily="50" charset="-128"/>
              </a:rPr>
              <a:t>１細胞ごとの糖鎖と</a:t>
            </a:r>
            <a:r>
              <a:rPr lang="en-US" altLang="ja-JP" sz="1400" dirty="0">
                <a:latin typeface="BIZ UDPゴシック" panose="020B0400000000000000" pitchFamily="50" charset="-128"/>
                <a:ea typeface="BIZ UDPゴシック" panose="020B0400000000000000" pitchFamily="50" charset="-128"/>
              </a:rPr>
              <a:t>RNA</a:t>
            </a:r>
            <a:r>
              <a:rPr lang="ja-JP" altLang="en-US" sz="1400" dirty="0">
                <a:latin typeface="BIZ UDPゴシック" panose="020B0400000000000000" pitchFamily="50" charset="-128"/>
                <a:ea typeface="BIZ UDPゴシック" panose="020B0400000000000000" pitchFamily="50" charset="-128"/>
              </a:rPr>
              <a:t>（遺伝子）を同時解析する技術を開発することで、がん微小環境を構成する個々の細胞の糖鎖や、糖鎖</a:t>
            </a:r>
            <a:r>
              <a:rPr lang="en-US" altLang="ja-JP" sz="14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レクチン相互作用ネットワークの全体像を解明できる</a:t>
            </a:r>
          </a:p>
        </p:txBody>
      </p:sp>
      <p:sp>
        <p:nvSpPr>
          <p:cNvPr id="21" name="テキスト ボックス 20">
            <a:extLst>
              <a:ext uri="{FF2B5EF4-FFF2-40B4-BE49-F238E27FC236}">
                <a16:creationId xmlns:a16="http://schemas.microsoft.com/office/drawing/2014/main" id="{4CD6782A-99BA-2097-A9BC-7D294CDBE8D2}"/>
              </a:ext>
            </a:extLst>
          </p:cNvPr>
          <p:cNvSpPr txBox="1"/>
          <p:nvPr/>
        </p:nvSpPr>
        <p:spPr>
          <a:xfrm rot="1628298">
            <a:off x="9481353" y="3720466"/>
            <a:ext cx="2334828" cy="369332"/>
          </a:xfrm>
          <a:prstGeom prst="rect">
            <a:avLst/>
          </a:prstGeom>
          <a:solidFill>
            <a:srgbClr val="FFC000"/>
          </a:solidFill>
        </p:spPr>
        <p:txBody>
          <a:bodyPr wrap="square" rtlCol="0">
            <a:spAutoFit/>
          </a:bodyPr>
          <a:lstStyle/>
          <a:p>
            <a:pPr algn="ctr"/>
            <a:r>
              <a:rPr kumimoji="1" lang="ja-JP" altLang="en-US" dirty="0">
                <a:latin typeface="BIZ UDPゴシック" panose="020B0400000000000000" pitchFamily="50" charset="-128"/>
                <a:ea typeface="BIZ UDPゴシック" panose="020B0400000000000000" pitchFamily="50" charset="-128"/>
              </a:rPr>
              <a:t>糖鎖ーレクチン創薬</a:t>
            </a:r>
          </a:p>
        </p:txBody>
      </p:sp>
      <p:sp>
        <p:nvSpPr>
          <p:cNvPr id="2" name="テキスト ボックス 1">
            <a:extLst>
              <a:ext uri="{FF2B5EF4-FFF2-40B4-BE49-F238E27FC236}">
                <a16:creationId xmlns:a16="http://schemas.microsoft.com/office/drawing/2014/main" id="{AB882370-64FB-DBAA-B163-E5E2D7BB4291}"/>
              </a:ext>
            </a:extLst>
          </p:cNvPr>
          <p:cNvSpPr txBox="1"/>
          <p:nvPr/>
        </p:nvSpPr>
        <p:spPr>
          <a:xfrm>
            <a:off x="5092261" y="3070"/>
            <a:ext cx="945931" cy="230832"/>
          </a:xfrm>
          <a:prstGeom prst="rect">
            <a:avLst/>
          </a:prstGeom>
          <a:noFill/>
        </p:spPr>
        <p:txBody>
          <a:bodyPr wrap="square" rtlCol="0">
            <a:spAutoFit/>
          </a:bodyPr>
          <a:lstStyle/>
          <a:p>
            <a:pPr algn="ctr"/>
            <a:r>
              <a:rPr lang="ja-JP" altLang="en-US" sz="900" dirty="0">
                <a:solidFill>
                  <a:schemeClr val="bg1"/>
                </a:solidFill>
                <a:latin typeface="BIZ UDPゴシック" panose="020B0400000000000000" pitchFamily="50" charset="-128"/>
                <a:ea typeface="BIZ UDPゴシック" panose="020B0400000000000000" pitchFamily="50" charset="-128"/>
              </a:rPr>
              <a:t>グライ</a:t>
            </a:r>
            <a:r>
              <a:rPr kumimoji="1" lang="ja-JP" altLang="en-US" sz="900" dirty="0">
                <a:solidFill>
                  <a:schemeClr val="bg1"/>
                </a:solidFill>
                <a:latin typeface="BIZ UDPゴシック" panose="020B0400000000000000" pitchFamily="50" charset="-128"/>
                <a:ea typeface="BIZ UDPゴシック" panose="020B0400000000000000" pitchFamily="50" charset="-128"/>
              </a:rPr>
              <a:t>コーム</a:t>
            </a:r>
          </a:p>
        </p:txBody>
      </p:sp>
    </p:spTree>
    <p:extLst>
      <p:ext uri="{BB962C8B-B14F-4D97-AF65-F5344CB8AC3E}">
        <p14:creationId xmlns:p14="http://schemas.microsoft.com/office/powerpoint/2010/main" val="3648464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1" y="0"/>
            <a:ext cx="12191999" cy="206894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0" b="1" dirty="0">
                <a:solidFill>
                  <a:schemeClr val="bg1"/>
                </a:solidFill>
                <a:latin typeface="UD デジタル 教科書体 NK-B" panose="02020700000000000000" pitchFamily="18" charset="-128"/>
                <a:ea typeface="UD デジタル 教科書体 NK-B" panose="02020700000000000000" pitchFamily="18" charset="-128"/>
              </a:rPr>
              <a:t>細胞リプログラミング因子推定法</a:t>
            </a:r>
            <a:endParaRPr kumimoji="1" lang="ja-JP" altLang="en-US" sz="8000" b="1" dirty="0">
              <a:solidFill>
                <a:schemeClr val="bg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5400" dirty="0">
                <a:solidFill>
                  <a:schemeClr val="accent6">
                    <a:lumMod val="40000"/>
                    <a:lumOff val="60000"/>
                  </a:schemeClr>
                </a:solidFill>
                <a:latin typeface="Arial Rounded MT Bold" panose="020F0704030504030204" pitchFamily="34" charset="0"/>
                <a:ea typeface="BIZ UDPゴシック" panose="020B0400000000000000" pitchFamily="50" charset="-128"/>
              </a:rPr>
              <a:t>マルチオミクスと機械学習技術</a:t>
            </a:r>
            <a:endParaRPr kumimoji="1" lang="ja-JP" altLang="en-US" sz="6000" dirty="0">
              <a:solidFill>
                <a:schemeClr val="accent6">
                  <a:lumMod val="40000"/>
                  <a:lumOff val="60000"/>
                </a:schemeClr>
              </a:solidFill>
              <a:latin typeface="Arial Rounded MT Bold" panose="020F0704030504030204" pitchFamily="34" charset="0"/>
              <a:ea typeface="BIZ UDPゴシック" panose="020B0400000000000000" pitchFamily="50" charset="-128"/>
            </a:endParaRPr>
          </a:p>
        </p:txBody>
      </p:sp>
      <p:pic>
        <p:nvPicPr>
          <p:cNvPr id="13" name="図 12">
            <a:extLst>
              <a:ext uri="{FF2B5EF4-FFF2-40B4-BE49-F238E27FC236}">
                <a16:creationId xmlns:a16="http://schemas.microsoft.com/office/drawing/2014/main" id="{7226D1EE-8914-3E43-65B0-A6ABC49845D5}"/>
              </a:ext>
            </a:extLst>
          </p:cNvPr>
          <p:cNvPicPr>
            <a:picLocks noChangeAspect="1"/>
          </p:cNvPicPr>
          <p:nvPr/>
        </p:nvPicPr>
        <p:blipFill>
          <a:blip r:embed="rId2"/>
          <a:stretch>
            <a:fillRect/>
          </a:stretch>
        </p:blipFill>
        <p:spPr>
          <a:xfrm>
            <a:off x="6011644" y="2209117"/>
            <a:ext cx="6180356" cy="4580017"/>
          </a:xfrm>
          <a:prstGeom prst="rect">
            <a:avLst/>
          </a:prstGeom>
        </p:spPr>
      </p:pic>
      <p:pic>
        <p:nvPicPr>
          <p:cNvPr id="7" name="図 6">
            <a:extLst>
              <a:ext uri="{FF2B5EF4-FFF2-40B4-BE49-F238E27FC236}">
                <a16:creationId xmlns:a16="http://schemas.microsoft.com/office/drawing/2014/main" id="{C3DBB485-97E9-40AC-3D9A-91D51055C77B}"/>
              </a:ext>
            </a:extLst>
          </p:cNvPr>
          <p:cNvPicPr>
            <a:picLocks noChangeAspect="1"/>
          </p:cNvPicPr>
          <p:nvPr/>
        </p:nvPicPr>
        <p:blipFill>
          <a:blip r:embed="rId3"/>
          <a:stretch>
            <a:fillRect/>
          </a:stretch>
        </p:blipFill>
        <p:spPr>
          <a:xfrm>
            <a:off x="13941" y="2386670"/>
            <a:ext cx="6082059" cy="3925353"/>
          </a:xfrm>
          <a:prstGeom prst="rect">
            <a:avLst/>
          </a:prstGeom>
        </p:spPr>
      </p:pic>
      <p:sp>
        <p:nvSpPr>
          <p:cNvPr id="15" name="テキスト ボックス 14">
            <a:extLst>
              <a:ext uri="{FF2B5EF4-FFF2-40B4-BE49-F238E27FC236}">
                <a16:creationId xmlns:a16="http://schemas.microsoft.com/office/drawing/2014/main" id="{DC134FC8-E389-61E5-4BBC-689B469AC956}"/>
              </a:ext>
            </a:extLst>
          </p:cNvPr>
          <p:cNvSpPr txBox="1"/>
          <p:nvPr/>
        </p:nvSpPr>
        <p:spPr>
          <a:xfrm>
            <a:off x="1802167" y="6613864"/>
            <a:ext cx="6702641" cy="246221"/>
          </a:xfrm>
          <a:prstGeom prst="rect">
            <a:avLst/>
          </a:prstGeom>
          <a:noFill/>
        </p:spPr>
        <p:txBody>
          <a:bodyPr wrap="square" rtlCol="0">
            <a:spAutoFit/>
          </a:bodyPr>
          <a:lstStyle/>
          <a:p>
            <a:pPr algn="ctr"/>
            <a:r>
              <a:rPr kumimoji="1" lang="ja-JP" altLang="en-US" sz="1000" dirty="0">
                <a:latin typeface="Amasis MT Pro Medium" panose="02040604050005020304" pitchFamily="18" charset="0"/>
                <a:ea typeface="BIZ UDPゴシック" panose="020B0400000000000000" pitchFamily="50" charset="-128"/>
              </a:rPr>
              <a:t>（出典）九州工業大学：</a:t>
            </a:r>
            <a:r>
              <a:rPr kumimoji="1" lang="en-US" altLang="ja-JP" sz="1000" dirty="0">
                <a:latin typeface="Amasis MT Pro Medium" panose="02040604050005020304" pitchFamily="18" charset="0"/>
                <a:ea typeface="BIZ UDPゴシック" panose="020B0400000000000000" pitchFamily="50" charset="-128"/>
              </a:rPr>
              <a:t>https://www.kyutech.ac.jp/whats-new/press/entry-9065.html</a:t>
            </a:r>
            <a:endParaRPr kumimoji="1" lang="ja-JP" altLang="en-US" sz="1000" dirty="0">
              <a:latin typeface="Amasis MT Pro Medium" panose="02040604050005020304" pitchFamily="18" charset="0"/>
              <a:ea typeface="BIZ UDPゴシック" panose="020B0400000000000000" pitchFamily="50" charset="-128"/>
            </a:endParaRPr>
          </a:p>
        </p:txBody>
      </p:sp>
    </p:spTree>
    <p:extLst>
      <p:ext uri="{BB962C8B-B14F-4D97-AF65-F5344CB8AC3E}">
        <p14:creationId xmlns:p14="http://schemas.microsoft.com/office/powerpoint/2010/main" val="4029900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502D2CF-A838-BADF-2794-E6A4F45839C5}"/>
              </a:ext>
            </a:extLst>
          </p:cNvPr>
          <p:cNvPicPr>
            <a:picLocks noChangeAspect="1"/>
          </p:cNvPicPr>
          <p:nvPr/>
        </p:nvPicPr>
        <p:blipFill>
          <a:blip r:embed="rId2"/>
          <a:stretch>
            <a:fillRect/>
          </a:stretch>
        </p:blipFill>
        <p:spPr>
          <a:xfrm>
            <a:off x="0" y="0"/>
            <a:ext cx="8296183" cy="6858000"/>
          </a:xfrm>
          <a:prstGeom prst="rect">
            <a:avLst/>
          </a:prstGeom>
        </p:spPr>
      </p:pic>
      <p:pic>
        <p:nvPicPr>
          <p:cNvPr id="7" name="図 6">
            <a:extLst>
              <a:ext uri="{FF2B5EF4-FFF2-40B4-BE49-F238E27FC236}">
                <a16:creationId xmlns:a16="http://schemas.microsoft.com/office/drawing/2014/main" id="{CDC016DD-0259-18D4-AEFB-6BDA992D3F67}"/>
              </a:ext>
            </a:extLst>
          </p:cNvPr>
          <p:cNvPicPr>
            <a:picLocks noChangeAspect="1"/>
          </p:cNvPicPr>
          <p:nvPr/>
        </p:nvPicPr>
        <p:blipFill>
          <a:blip r:embed="rId3"/>
          <a:stretch>
            <a:fillRect/>
          </a:stretch>
        </p:blipFill>
        <p:spPr>
          <a:xfrm>
            <a:off x="7856738" y="2472537"/>
            <a:ext cx="4026160" cy="4385463"/>
          </a:xfrm>
          <a:prstGeom prst="rect">
            <a:avLst/>
          </a:prstGeom>
        </p:spPr>
      </p:pic>
      <p:sp>
        <p:nvSpPr>
          <p:cNvPr id="2" name="正方形/長方形 1">
            <a:extLst>
              <a:ext uri="{FF2B5EF4-FFF2-40B4-BE49-F238E27FC236}">
                <a16:creationId xmlns:a16="http://schemas.microsoft.com/office/drawing/2014/main" id="{92B35678-F247-428F-F3F7-26B1CC10989A}"/>
              </a:ext>
            </a:extLst>
          </p:cNvPr>
          <p:cNvSpPr/>
          <p:nvPr/>
        </p:nvSpPr>
        <p:spPr>
          <a:xfrm>
            <a:off x="1" y="1"/>
            <a:ext cx="12191999" cy="98881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0" b="1" dirty="0">
                <a:solidFill>
                  <a:schemeClr val="bg1"/>
                </a:solidFill>
                <a:latin typeface="Arial Rounded MT Bold" panose="020F0704030504030204" pitchFamily="34" charset="0"/>
                <a:ea typeface="BIZ UDPゴシック" panose="020B0400000000000000" pitchFamily="50" charset="-128"/>
              </a:rPr>
              <a:t>長鎖</a:t>
            </a:r>
            <a:r>
              <a:rPr lang="en-US" altLang="ja-JP" sz="6000" b="1" dirty="0">
                <a:solidFill>
                  <a:schemeClr val="bg1"/>
                </a:solidFill>
                <a:latin typeface="Arial Rounded MT Bold" panose="020F0704030504030204" pitchFamily="34" charset="0"/>
                <a:ea typeface="BIZ UDPゴシック" panose="020B0400000000000000" pitchFamily="50" charset="-128"/>
              </a:rPr>
              <a:t>DNA</a:t>
            </a:r>
            <a:r>
              <a:rPr lang="ja-JP" altLang="en-US" sz="6000" b="1" dirty="0">
                <a:solidFill>
                  <a:schemeClr val="bg1"/>
                </a:solidFill>
                <a:latin typeface="Arial Rounded MT Bold" panose="020F0704030504030204" pitchFamily="34" charset="0"/>
                <a:ea typeface="BIZ UDPゴシック" panose="020B0400000000000000" pitchFamily="50" charset="-128"/>
              </a:rPr>
              <a:t>合成法</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29282E0F-61DF-D4B2-2599-5BC5B2403AF1}"/>
              </a:ext>
            </a:extLst>
          </p:cNvPr>
          <p:cNvSpPr txBox="1"/>
          <p:nvPr/>
        </p:nvSpPr>
        <p:spPr>
          <a:xfrm rot="20896092">
            <a:off x="7522464" y="1432560"/>
            <a:ext cx="4450080" cy="830997"/>
          </a:xfrm>
          <a:prstGeom prst="rect">
            <a:avLst/>
          </a:prstGeom>
          <a:solidFill>
            <a:schemeClr val="accent2"/>
          </a:solidFill>
        </p:spPr>
        <p:txBody>
          <a:bodyPr wrap="square" rtlCol="0">
            <a:spAutoFit/>
          </a:bodyPr>
          <a:lstStyle/>
          <a:p>
            <a:pPr algn="ctr"/>
            <a:r>
              <a:rPr kumimoji="1" lang="ja-JP" altLang="en-US" sz="2400" dirty="0">
                <a:latin typeface="BIZ UDPゴシック" panose="020B0400000000000000" pitchFamily="50" charset="-128"/>
                <a:ea typeface="BIZ UDPゴシック" panose="020B0400000000000000" pitchFamily="50" charset="-128"/>
              </a:rPr>
              <a:t>長鎖</a:t>
            </a:r>
            <a:r>
              <a:rPr kumimoji="1" lang="en-US" altLang="ja-JP" sz="2400" dirty="0">
                <a:latin typeface="BIZ UDPゴシック" panose="020B0400000000000000" pitchFamily="50" charset="-128"/>
                <a:ea typeface="BIZ UDPゴシック" panose="020B0400000000000000" pitchFamily="50" charset="-128"/>
              </a:rPr>
              <a:t>DNA</a:t>
            </a:r>
            <a:r>
              <a:rPr kumimoji="1" lang="ja-JP" altLang="en-US" sz="2400" dirty="0">
                <a:latin typeface="BIZ UDPゴシック" panose="020B0400000000000000" pitchFamily="50" charset="-128"/>
                <a:ea typeface="BIZ UDPゴシック" panose="020B0400000000000000" pitchFamily="50" charset="-128"/>
              </a:rPr>
              <a:t>合成法を開発</a:t>
            </a:r>
            <a:endParaRPr kumimoji="1" lang="en-US" altLang="ja-JP" sz="2400" dirty="0">
              <a:latin typeface="BIZ UDPゴシック" panose="020B0400000000000000" pitchFamily="50" charset="-128"/>
              <a:ea typeface="BIZ UDPゴシック" panose="020B0400000000000000" pitchFamily="50" charset="-128"/>
            </a:endParaRPr>
          </a:p>
          <a:p>
            <a:pPr algn="ctr"/>
            <a:r>
              <a:rPr lang="en-US" altLang="ja-JP" sz="2400" dirty="0">
                <a:latin typeface="BIZ UDPゴシック" panose="020B0400000000000000" pitchFamily="50" charset="-128"/>
                <a:ea typeface="BIZ UDPゴシック" panose="020B0400000000000000" pitchFamily="50" charset="-128"/>
              </a:rPr>
              <a:t>20</a:t>
            </a:r>
            <a:r>
              <a:rPr lang="ja-JP" altLang="en-US" sz="2400" dirty="0">
                <a:latin typeface="BIZ UDPゴシック" panose="020B0400000000000000" pitchFamily="50" charset="-128"/>
                <a:ea typeface="BIZ UDPゴシック" panose="020B0400000000000000" pitchFamily="50" charset="-128"/>
              </a:rPr>
              <a:t>万塩基対（遺伝子約</a:t>
            </a:r>
            <a:r>
              <a:rPr lang="en-US" altLang="ja-JP" sz="2400" dirty="0">
                <a:latin typeface="BIZ UDPゴシック" panose="020B0400000000000000" pitchFamily="50" charset="-128"/>
                <a:ea typeface="BIZ UDPゴシック" panose="020B0400000000000000" pitchFamily="50" charset="-128"/>
              </a:rPr>
              <a:t>200</a:t>
            </a:r>
            <a:r>
              <a:rPr lang="ja-JP" altLang="en-US" sz="2400" dirty="0">
                <a:latin typeface="BIZ UDPゴシック" panose="020B0400000000000000" pitchFamily="50" charset="-128"/>
                <a:ea typeface="BIZ UDPゴシック" panose="020B0400000000000000" pitchFamily="50" charset="-128"/>
              </a:rPr>
              <a:t>個）</a:t>
            </a:r>
            <a:endParaRPr kumimoji="1" lang="ja-JP" altLang="en-US" sz="2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1210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8A9B1B0-E08A-4720-F649-E929304B5C42}"/>
              </a:ext>
            </a:extLst>
          </p:cNvPr>
          <p:cNvPicPr>
            <a:picLocks noChangeAspect="1"/>
          </p:cNvPicPr>
          <p:nvPr/>
        </p:nvPicPr>
        <p:blipFill>
          <a:blip r:embed="rId2"/>
          <a:stretch>
            <a:fillRect/>
          </a:stretch>
        </p:blipFill>
        <p:spPr>
          <a:xfrm>
            <a:off x="464489" y="1091953"/>
            <a:ext cx="11049958" cy="5585944"/>
          </a:xfrm>
          <a:prstGeom prst="rect">
            <a:avLst/>
          </a:prstGeom>
        </p:spPr>
      </p:pic>
      <p:sp>
        <p:nvSpPr>
          <p:cNvPr id="2" name="正方形/長方形 1">
            <a:extLst>
              <a:ext uri="{FF2B5EF4-FFF2-40B4-BE49-F238E27FC236}">
                <a16:creationId xmlns:a16="http://schemas.microsoft.com/office/drawing/2014/main" id="{1837A963-299B-3C62-B790-03186F443B7C}"/>
              </a:ext>
            </a:extLst>
          </p:cNvPr>
          <p:cNvSpPr/>
          <p:nvPr/>
        </p:nvSpPr>
        <p:spPr>
          <a:xfrm>
            <a:off x="1" y="1"/>
            <a:ext cx="12191999" cy="109195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6000" b="1" dirty="0">
                <a:solidFill>
                  <a:schemeClr val="bg1"/>
                </a:solidFill>
                <a:latin typeface="Arial Rounded MT Bold" panose="020F0704030504030204" pitchFamily="34" charset="0"/>
                <a:ea typeface="BIZ UDPゴシック" panose="020B0400000000000000" pitchFamily="50" charset="-128"/>
              </a:rPr>
              <a:t>Benchtop DNA Device</a:t>
            </a:r>
            <a:endParaRPr kumimoji="1" lang="ja-JP" altLang="en-US" sz="8000" b="1" dirty="0">
              <a:solidFill>
                <a:schemeClr val="bg1"/>
              </a:solidFill>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2992256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284E79A5-A340-425D-9627-7C7943147DF2}"/>
              </a:ext>
            </a:extLst>
          </p:cNvPr>
          <p:cNvGraphicFramePr>
            <a:graphicFrameLocks noGrp="1"/>
          </p:cNvGraphicFramePr>
          <p:nvPr/>
        </p:nvGraphicFramePr>
        <p:xfrm>
          <a:off x="0" y="597692"/>
          <a:ext cx="12192001" cy="6352915"/>
        </p:xfrm>
        <a:graphic>
          <a:graphicData uri="http://schemas.openxmlformats.org/drawingml/2006/table">
            <a:tbl>
              <a:tblPr>
                <a:tableStyleId>{5C22544A-7EE6-4342-B048-85BDC9FD1C3A}</a:tableStyleId>
              </a:tblPr>
              <a:tblGrid>
                <a:gridCol w="3748969">
                  <a:extLst>
                    <a:ext uri="{9D8B030D-6E8A-4147-A177-3AD203B41FA5}">
                      <a16:colId xmlns:a16="http://schemas.microsoft.com/office/drawing/2014/main" val="3498857987"/>
                    </a:ext>
                  </a:extLst>
                </a:gridCol>
                <a:gridCol w="923114">
                  <a:extLst>
                    <a:ext uri="{9D8B030D-6E8A-4147-A177-3AD203B41FA5}">
                      <a16:colId xmlns:a16="http://schemas.microsoft.com/office/drawing/2014/main" val="1319024737"/>
                    </a:ext>
                  </a:extLst>
                </a:gridCol>
                <a:gridCol w="1780291">
                  <a:extLst>
                    <a:ext uri="{9D8B030D-6E8A-4147-A177-3AD203B41FA5}">
                      <a16:colId xmlns:a16="http://schemas.microsoft.com/office/drawing/2014/main" val="290387167"/>
                    </a:ext>
                  </a:extLst>
                </a:gridCol>
                <a:gridCol w="5739627">
                  <a:extLst>
                    <a:ext uri="{9D8B030D-6E8A-4147-A177-3AD203B41FA5}">
                      <a16:colId xmlns:a16="http://schemas.microsoft.com/office/drawing/2014/main" val="1268333257"/>
                    </a:ext>
                  </a:extLst>
                </a:gridCol>
              </a:tblGrid>
              <a:tr h="239210">
                <a:tc gridSpan="4">
                  <a:txBody>
                    <a:bodyPr/>
                    <a:lstStyle/>
                    <a:p>
                      <a:pPr algn="ctr" fontAlgn="ctr"/>
                      <a:r>
                        <a:rPr lang="en-US" sz="1800" u="none" strike="noStrike" dirty="0">
                          <a:effectLst/>
                          <a:latin typeface="BIZ UDPゴシック" panose="020B0400000000000000" pitchFamily="50" charset="-128"/>
                          <a:ea typeface="BIZ UDPゴシック" panose="020B0400000000000000" pitchFamily="50" charset="-128"/>
                        </a:rPr>
                        <a:t>Benchtop Devices Industry</a:t>
                      </a:r>
                      <a:endParaRPr lang="en-US" sz="18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2">
                        <a:lumMod val="7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416413932"/>
                  </a:ext>
                </a:extLst>
              </a:tr>
              <a:tr h="133274">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　企業</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国</a:t>
                      </a:r>
                    </a:p>
                  </a:txBody>
                  <a:tcPr marL="5695" marR="5695" marT="5695" marB="0" anchor="ctr"/>
                </a:tc>
                <a:tc>
                  <a:txBody>
                    <a:bodyPr/>
                    <a:lstStyle/>
                    <a:p>
                      <a:pPr algn="ctr" fontAlgn="ctr"/>
                      <a:r>
                        <a:rPr lang="ja-JP" altLang="en-US" sz="1400" u="none" strike="noStrike" dirty="0">
                          <a:effectLst/>
                          <a:latin typeface="BIZ UDPゴシック" panose="020B0400000000000000" pitchFamily="50" charset="-128"/>
                          <a:ea typeface="BIZ UDPゴシック" panose="020B0400000000000000" pitchFamily="50" charset="-128"/>
                        </a:rPr>
                        <a:t>　設立</a:t>
                      </a:r>
                      <a:endPar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ja-JP" altLang="en-US" sz="1400" b="1" i="0" u="none" strike="noStrike" dirty="0">
                          <a:solidFill>
                            <a:srgbClr val="000000"/>
                          </a:solidFill>
                          <a:effectLst/>
                          <a:latin typeface="BIZ UDPゴシック" panose="020B0400000000000000" pitchFamily="50" charset="-128"/>
                          <a:ea typeface="BIZ UDPゴシック" panose="020B0400000000000000" pitchFamily="50" charset="-128"/>
                        </a:rPr>
                        <a:t>概要</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3903360736"/>
                  </a:ext>
                </a:extLst>
              </a:tr>
              <a:tr h="260852">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Biolytic</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Dr.Oligo</a:t>
                      </a:r>
                      <a:r>
                        <a:rPr lang="en-US" sz="1400" u="none" strike="noStrike" dirty="0">
                          <a:effectLst/>
                          <a:latin typeface="BIZ UDPゴシック" panose="020B0400000000000000" pitchFamily="50" charset="-128"/>
                          <a:ea typeface="BIZ UDPゴシック" panose="020B0400000000000000" pitchFamily="50" charset="-128"/>
                        </a:rPr>
                        <a:t> 1993</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Can synthesize ｕｐ to 768 oligos in parallele, each up to ～200 nt. Uses phosphoramidite chemistry.</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200760343"/>
                  </a:ext>
                </a:extLst>
              </a:tr>
              <a:tr h="260852">
                <a:tc>
                  <a:txBody>
                    <a:bodyPr/>
                    <a:lstStyle/>
                    <a:p>
                      <a:pPr algn="l" fontAlgn="ctr"/>
                      <a:r>
                        <a:rPr lang="en-US" sz="1400" u="none" strike="noStrike" dirty="0" err="1">
                          <a:effectLst/>
                          <a:latin typeface="BIZ UDPゴシック" panose="020B0400000000000000" pitchFamily="50" charset="-128"/>
                          <a:ea typeface="BIZ UDPゴシック" panose="020B0400000000000000" pitchFamily="50" charset="-128"/>
                        </a:rPr>
                        <a:t>BioAutomation,an</a:t>
                      </a:r>
                      <a:r>
                        <a:rPr lang="en-US" sz="1400" u="none" strike="noStrike" dirty="0">
                          <a:effectLst/>
                          <a:latin typeface="BIZ UDPゴシック" panose="020B0400000000000000" pitchFamily="50" charset="-128"/>
                          <a:ea typeface="BIZ UDPゴシック" panose="020B0400000000000000" pitchFamily="50" charset="-128"/>
                        </a:rPr>
                        <a:t> LCG company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MerMade</a:t>
                      </a:r>
                      <a:r>
                        <a:rPr lang="en-US" sz="1400" u="none" strike="noStrike" dirty="0">
                          <a:effectLst/>
                          <a:latin typeface="BIZ UDPゴシック" panose="020B0400000000000000" pitchFamily="50" charset="-128"/>
                          <a:ea typeface="BIZ UDPゴシック" panose="020B0400000000000000" pitchFamily="50" charset="-128"/>
                        </a:rPr>
                        <a:t> 1999</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Can </a:t>
                      </a:r>
                      <a:r>
                        <a:rPr lang="en-US" sz="1400" u="none" strike="noStrike" dirty="0" err="1">
                          <a:effectLst/>
                          <a:latin typeface="BIZ UDPゴシック" panose="020B0400000000000000" pitchFamily="50" charset="-128"/>
                          <a:ea typeface="BIZ UDPゴシック" panose="020B0400000000000000" pitchFamily="50" charset="-128"/>
                        </a:rPr>
                        <a:t>sythesize</a:t>
                      </a:r>
                      <a:r>
                        <a:rPr lang="en-US" sz="1400" u="none" strike="noStrike" dirty="0">
                          <a:effectLst/>
                          <a:latin typeface="BIZ UDPゴシック" panose="020B0400000000000000" pitchFamily="50" charset="-128"/>
                          <a:ea typeface="BIZ UDPゴシック" panose="020B0400000000000000" pitchFamily="50" charset="-128"/>
                        </a:rPr>
                        <a:t> up to 192 oligos in parallel, each up to ～２００ nt. Uses </a:t>
                      </a:r>
                      <a:r>
                        <a:rPr lang="en-US" sz="1400" u="none" strike="noStrike" dirty="0" err="1">
                          <a:effectLst/>
                          <a:latin typeface="BIZ UDPゴシック" panose="020B0400000000000000" pitchFamily="50" charset="-128"/>
                          <a:ea typeface="BIZ UDPゴシック" panose="020B0400000000000000" pitchFamily="50" charset="-128"/>
                        </a:rPr>
                        <a:t>phosphoramidite</a:t>
                      </a:r>
                      <a:r>
                        <a:rPr lang="en-US" sz="1400" u="none" strike="noStrike" dirty="0">
                          <a:effectLst/>
                          <a:latin typeface="BIZ UDPゴシック" panose="020B0400000000000000" pitchFamily="50" charset="-128"/>
                          <a:ea typeface="BIZ UDPゴシック" panose="020B0400000000000000" pitchFamily="50" charset="-128"/>
                        </a:rPr>
                        <a:t> chemistry.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1309268859"/>
                  </a:ext>
                </a:extLst>
              </a:tr>
              <a:tr h="176560">
                <a:tc gridSpan="4">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Next-generation devices</a:t>
                      </a:r>
                      <a:endParaRPr lang="en-US" sz="1400" b="1" i="0" u="none" strike="noStrike" dirty="0">
                        <a:solidFill>
                          <a:srgbClr val="FFFFFF"/>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4">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593776890"/>
                  </a:ext>
                </a:extLst>
              </a:tr>
              <a:tr h="877102">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Telesis Bio</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err="1">
                          <a:effectLst/>
                          <a:latin typeface="BIZ UDPゴシック" panose="020B0400000000000000" pitchFamily="50" charset="-128"/>
                          <a:ea typeface="BIZ UDPゴシック" panose="020B0400000000000000" pitchFamily="50" charset="-128"/>
                        </a:rPr>
                        <a:t>BioXp</a:t>
                      </a:r>
                      <a:r>
                        <a:rPr lang="en-US" sz="1400" u="none" strike="noStrike" dirty="0">
                          <a:effectLst/>
                          <a:latin typeface="BIZ UDPゴシック" panose="020B0400000000000000" pitchFamily="50" charset="-128"/>
                          <a:ea typeface="BIZ UDPゴシック" panose="020B0400000000000000" pitchFamily="50" charset="-128"/>
                        </a:rPr>
                        <a:t> 2015</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Assembles long </a:t>
                      </a:r>
                      <a:r>
                        <a:rPr lang="en-US" sz="1400" u="none" strike="noStrike" dirty="0" err="1">
                          <a:effectLst/>
                          <a:latin typeface="BIZ UDPゴシック" panose="020B0400000000000000" pitchFamily="50" charset="-128"/>
                          <a:ea typeface="BIZ UDPゴシック" panose="020B0400000000000000" pitchFamily="50" charset="-128"/>
                        </a:rPr>
                        <a:t>streches</a:t>
                      </a:r>
                      <a:r>
                        <a:rPr lang="en-US" sz="1400" u="none" strike="noStrike" dirty="0">
                          <a:effectLst/>
                          <a:latin typeface="BIZ UDPゴシック" panose="020B0400000000000000" pitchFamily="50" charset="-128"/>
                          <a:ea typeface="BIZ UDPゴシック" panose="020B0400000000000000" pitchFamily="50" charset="-128"/>
                        </a:rPr>
                        <a:t> of dsDNA from specialized plates of oligos that are ordered from the company and has reported the assembly of a 7.2-kb dsDNA </a:t>
                      </a:r>
                      <a:r>
                        <a:rPr lang="en-US" sz="1400" u="none" strike="noStrike" dirty="0" err="1">
                          <a:effectLst/>
                          <a:latin typeface="BIZ UDPゴシック" panose="020B0400000000000000" pitchFamily="50" charset="-128"/>
                          <a:ea typeface="BIZ UDPゴシック" panose="020B0400000000000000" pitchFamily="50" charset="-128"/>
                        </a:rPr>
                        <a:t>fragment.Telesis</a:t>
                      </a:r>
                      <a:r>
                        <a:rPr lang="en-US" sz="1400" u="none" strike="noStrike" dirty="0">
                          <a:effectLst/>
                          <a:latin typeface="BIZ UDPゴシック" panose="020B0400000000000000" pitchFamily="50" charset="-128"/>
                          <a:ea typeface="BIZ UDPゴシック" panose="020B0400000000000000" pitchFamily="50" charset="-128"/>
                        </a:rPr>
                        <a:t> Bio recently announced an </a:t>
                      </a:r>
                      <a:r>
                        <a:rPr lang="en-US" sz="1400" u="none" strike="noStrike" dirty="0" err="1">
                          <a:effectLst/>
                          <a:latin typeface="BIZ UDPゴシック" panose="020B0400000000000000" pitchFamily="50" charset="-128"/>
                          <a:ea typeface="BIZ UDPゴシック" panose="020B0400000000000000" pitchFamily="50" charset="-128"/>
                        </a:rPr>
                        <a:t>enzymatics</a:t>
                      </a:r>
                      <a:r>
                        <a:rPr lang="en-US" sz="1400" u="none" strike="noStrike" dirty="0">
                          <a:effectLst/>
                          <a:latin typeface="BIZ UDPゴシック" panose="020B0400000000000000" pitchFamily="50" charset="-128"/>
                          <a:ea typeface="BIZ UDPゴシック" panose="020B0400000000000000" pitchFamily="50" charset="-128"/>
                        </a:rPr>
                        <a:t> synthesis platform and plans to integrate this capability into its </a:t>
                      </a:r>
                      <a:r>
                        <a:rPr lang="en-US" sz="1400" u="none" strike="noStrike" dirty="0" err="1">
                          <a:effectLst/>
                          <a:latin typeface="BIZ UDPゴシック" panose="020B0400000000000000" pitchFamily="50" charset="-128"/>
                          <a:ea typeface="BIZ UDPゴシック" panose="020B0400000000000000" pitchFamily="50" charset="-128"/>
                        </a:rPr>
                        <a:t>BioXp</a:t>
                      </a:r>
                      <a:r>
                        <a:rPr lang="en-US" sz="1400" u="none" strike="noStrike" dirty="0">
                          <a:effectLst/>
                          <a:latin typeface="BIZ UDPゴシック" panose="020B0400000000000000" pitchFamily="50" charset="-128"/>
                          <a:ea typeface="BIZ UDPゴシック" panose="020B0400000000000000" pitchFamily="50" charset="-128"/>
                        </a:rPr>
                        <a:t> device. Company went public in June 2021.</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227989812"/>
                  </a:ext>
                </a:extLst>
              </a:tr>
              <a:tr h="421465">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DNA Script</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France</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SYNTAX 2021</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Can synthesize up to 96 oligos in parallel, each up to 80 nt. DNA Script has also demonstrated enzymatic synthesis of oligos of up to 200 nt.</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736151904"/>
                  </a:ext>
                </a:extLst>
              </a:tr>
              <a:tr h="643588">
                <a:tc>
                  <a:txBody>
                    <a:bodyPr/>
                    <a:lstStyle/>
                    <a:p>
                      <a:pPr algn="l" fontAlgn="ctr"/>
                      <a:r>
                        <a:rPr lang="en-US" sz="1600" u="none" strike="noStrike" dirty="0" err="1">
                          <a:effectLst/>
                          <a:latin typeface="BIZ UDPゴシック" panose="020B0400000000000000" pitchFamily="50" charset="-128"/>
                          <a:ea typeface="BIZ UDPゴシック" panose="020B0400000000000000" pitchFamily="50" charset="-128"/>
                        </a:rPr>
                        <a:t>Evonetix</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TBA</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Developing a benchtop device that uses thermally controlled, chip-bases oligo synthesis that is integrated with DNA assembly capabilities. Compatible with phosphoramidite chemistry or enzymatic synthesis.</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2591379491"/>
                  </a:ext>
                </a:extLst>
              </a:tr>
              <a:tr h="307555">
                <a:tc>
                  <a:txBody>
                    <a:bodyPr/>
                    <a:lstStyle/>
                    <a:p>
                      <a:pPr algn="l" fontAlgn="ctr"/>
                      <a:r>
                        <a:rPr lang="en-US" sz="1600" u="none" strike="noStrike" dirty="0" err="1">
                          <a:effectLst/>
                          <a:latin typeface="BIZ UDPゴシック" panose="020B0400000000000000" pitchFamily="50" charset="-128"/>
                          <a:ea typeface="BIZ UDPゴシック" panose="020B0400000000000000" pitchFamily="50" charset="-128"/>
                        </a:rPr>
                        <a:t>Nuclera</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TBA</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l" fontAlgn="ctr"/>
                      <a:r>
                        <a:rPr lang="en-US" sz="1400" u="none" strike="noStrike">
                          <a:effectLst/>
                          <a:latin typeface="BIZ UDPゴシック" panose="020B0400000000000000" pitchFamily="50" charset="-128"/>
                          <a:ea typeface="BIZ UDPゴシック" panose="020B0400000000000000" pitchFamily="50" charset="-128"/>
                        </a:rPr>
                        <a:t>Developing a benchtop device that uses microfluidics for protein and DNA synthesis.</a:t>
                      </a:r>
                      <a:endParaRPr lang="en-US" sz="1400" b="1"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extLst>
                  <a:ext uri="{0D108BD9-81ED-4DB2-BD59-A6C34878D82A}">
                    <a16:rowId xmlns:a16="http://schemas.microsoft.com/office/drawing/2014/main" val="686990796"/>
                  </a:ext>
                </a:extLst>
              </a:tr>
              <a:tr h="193646">
                <a:tc gridSpan="4">
                  <a:txBody>
                    <a:bodyPr/>
                    <a:lstStyle/>
                    <a:p>
                      <a:pPr algn="ctr" fontAlgn="ctr"/>
                      <a:r>
                        <a:rPr lang="en-US" sz="1600" u="none" strike="noStrike" dirty="0">
                          <a:effectLst/>
                          <a:latin typeface="BIZ UDPゴシック" panose="020B0400000000000000" pitchFamily="50" charset="-128"/>
                          <a:ea typeface="BIZ UDPゴシック" panose="020B0400000000000000" pitchFamily="50" charset="-128"/>
                        </a:rPr>
                        <a:t>Enzymatic synthesis technologies</a:t>
                      </a:r>
                      <a:endParaRPr lang="en-US" sz="1600" b="1" i="0" u="none" strike="noStrike" dirty="0">
                        <a:solidFill>
                          <a:srgbClr val="FFFFFF"/>
                        </a:solidFill>
                        <a:effectLst/>
                        <a:latin typeface="BIZ UDPゴシック" panose="020B0400000000000000" pitchFamily="50" charset="-128"/>
                        <a:ea typeface="BIZ UDPゴシック" panose="020B0400000000000000" pitchFamily="50" charset="-128"/>
                      </a:endParaRPr>
                    </a:p>
                  </a:txBody>
                  <a:tcPr marL="5695" marR="5695" marT="5695" marB="0" anchor="c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183327792"/>
                  </a:ext>
                </a:extLst>
              </a:tr>
              <a:tr h="261992">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Molecular Assemblies</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a fully Enzymatic Synthesis technology that will be implemented as a service.</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856093979"/>
                  </a:ext>
                </a:extLst>
              </a:tr>
              <a:tr h="279078">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Ansa Biotechnologies</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U.S.</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Enzymatic Synthesis to provide DNA synthesis as a service. Has reported synthesis of a 1005-nt oligo.</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3816744414"/>
                  </a:ext>
                </a:extLst>
              </a:tr>
              <a:tr h="296164">
                <a:tc>
                  <a:txBody>
                    <a:bodyPr/>
                    <a:lstStyle/>
                    <a:p>
                      <a:pPr algn="l" fontAlgn="ctr"/>
                      <a:r>
                        <a:rPr lang="en-US" sz="1600" u="none" strike="noStrike" dirty="0">
                          <a:effectLst/>
                          <a:latin typeface="BIZ UDPゴシック" panose="020B0400000000000000" pitchFamily="50" charset="-128"/>
                          <a:ea typeface="BIZ UDPゴシック" panose="020B0400000000000000" pitchFamily="50" charset="-128"/>
                        </a:rPr>
                        <a:t>Camena Bioscience</a:t>
                      </a:r>
                      <a:endParaRPr lang="en-US" sz="16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a:txBody>
                    <a:bodyPr/>
                    <a:lstStyle/>
                    <a:p>
                      <a:pPr algn="ctr" fontAlgn="ctr"/>
                      <a:r>
                        <a:rPr lang="en-US" sz="1400" u="none" strike="noStrike" dirty="0">
                          <a:effectLst/>
                          <a:latin typeface="BIZ UDPゴシック" panose="020B0400000000000000" pitchFamily="50" charset="-128"/>
                          <a:ea typeface="BIZ UDPゴシック" panose="020B0400000000000000" pitchFamily="50" charset="-128"/>
                        </a:rPr>
                        <a:t>U.K.</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gridSpan="2">
                  <a:txBody>
                    <a:bodyPr/>
                    <a:lstStyle/>
                    <a:p>
                      <a:pPr algn="l" fontAlgn="ctr"/>
                      <a:r>
                        <a:rPr lang="en-US" sz="1400" u="none" strike="noStrike" dirty="0">
                          <a:effectLst/>
                          <a:latin typeface="BIZ UDPゴシック" panose="020B0400000000000000" pitchFamily="50" charset="-128"/>
                          <a:ea typeface="BIZ UDPゴシック" panose="020B0400000000000000" pitchFamily="50" charset="-128"/>
                        </a:rPr>
                        <a:t>Developing Enzymatic Synthesis to provide DNA synthesis as a service. Has reported </a:t>
                      </a:r>
                      <a:r>
                        <a:rPr lang="en-US" sz="1400" u="none" strike="noStrike" dirty="0" err="1">
                          <a:effectLst/>
                          <a:latin typeface="BIZ UDPゴシック" panose="020B0400000000000000" pitchFamily="50" charset="-128"/>
                          <a:ea typeface="BIZ UDPゴシック" panose="020B0400000000000000" pitchFamily="50" charset="-128"/>
                        </a:rPr>
                        <a:t>oligos.of</a:t>
                      </a:r>
                      <a:r>
                        <a:rPr lang="en-US" sz="1400" u="none" strike="noStrike" dirty="0">
                          <a:effectLst/>
                          <a:latin typeface="BIZ UDPゴシック" panose="020B0400000000000000" pitchFamily="50" charset="-128"/>
                          <a:ea typeface="BIZ UDPゴシック" panose="020B0400000000000000" pitchFamily="50" charset="-128"/>
                        </a:rPr>
                        <a:t> up to 300 </a:t>
                      </a:r>
                      <a:r>
                        <a:rPr lang="en-US" sz="1400" u="none" strike="noStrike" dirty="0" err="1">
                          <a:effectLst/>
                          <a:latin typeface="BIZ UDPゴシック" panose="020B0400000000000000" pitchFamily="50" charset="-128"/>
                          <a:ea typeface="BIZ UDPゴシック" panose="020B0400000000000000" pitchFamily="50" charset="-128"/>
                        </a:rPr>
                        <a:t>nt</a:t>
                      </a:r>
                      <a:r>
                        <a:rPr lang="en-US" sz="1400" u="none" strike="noStrike" dirty="0">
                          <a:effectLst/>
                          <a:latin typeface="BIZ UDPゴシック" panose="020B0400000000000000" pitchFamily="50" charset="-128"/>
                          <a:ea typeface="BIZ UDPゴシック" panose="020B0400000000000000" pitchFamily="50" charset="-128"/>
                        </a:rPr>
                        <a:t> at 99.9% sequence fidelity.</a:t>
                      </a:r>
                      <a:endParaRPr lang="en-US" sz="1400" b="1"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5695" marR="5695" marT="5695" marB="0" anchor="ctr"/>
                </a:tc>
                <a:tc hMerge="1">
                  <a:txBody>
                    <a:bodyPr/>
                    <a:lstStyle/>
                    <a:p>
                      <a:endParaRPr kumimoji="1" lang="ja-JP" altLang="en-US"/>
                    </a:p>
                  </a:txBody>
                  <a:tcPr/>
                </a:tc>
                <a:extLst>
                  <a:ext uri="{0D108BD9-81ED-4DB2-BD59-A6C34878D82A}">
                    <a16:rowId xmlns:a16="http://schemas.microsoft.com/office/drawing/2014/main" val="1863271065"/>
                  </a:ext>
                </a:extLst>
              </a:tr>
            </a:tbl>
          </a:graphicData>
        </a:graphic>
      </p:graphicFrame>
      <p:sp>
        <p:nvSpPr>
          <p:cNvPr id="3" name="正方形/長方形 2">
            <a:extLst>
              <a:ext uri="{FF2B5EF4-FFF2-40B4-BE49-F238E27FC236}">
                <a16:creationId xmlns:a16="http://schemas.microsoft.com/office/drawing/2014/main" id="{2C8A1B70-1FF0-EDD0-1946-9AFEE50F0C17}"/>
              </a:ext>
            </a:extLst>
          </p:cNvPr>
          <p:cNvSpPr/>
          <p:nvPr/>
        </p:nvSpPr>
        <p:spPr>
          <a:xfrm>
            <a:off x="1" y="1"/>
            <a:ext cx="12191999" cy="59769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b="1" dirty="0">
                <a:solidFill>
                  <a:schemeClr val="bg1"/>
                </a:solidFill>
                <a:latin typeface="Arial Rounded MT Bold" panose="020F0704030504030204" pitchFamily="34" charset="0"/>
                <a:ea typeface="BIZ UDPゴシック" panose="020B0400000000000000" pitchFamily="50" charset="-128"/>
              </a:rPr>
              <a:t>Benchtop DNA Device</a:t>
            </a:r>
            <a:endParaRPr kumimoji="1" lang="ja-JP" altLang="en-US" sz="5400" b="1" dirty="0">
              <a:solidFill>
                <a:schemeClr val="bg1"/>
              </a:solidFill>
              <a:latin typeface="Arial Rounded MT Bold" panose="020F0704030504030204" pitchFamily="34" charset="0"/>
              <a:ea typeface="BIZ UDPゴシック" panose="020B0400000000000000" pitchFamily="50" charset="-128"/>
            </a:endParaRPr>
          </a:p>
        </p:txBody>
      </p:sp>
    </p:spTree>
    <p:extLst>
      <p:ext uri="{BB962C8B-B14F-4D97-AF65-F5344CB8AC3E}">
        <p14:creationId xmlns:p14="http://schemas.microsoft.com/office/powerpoint/2010/main" val="1956435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8A07C98-F72B-DAD4-F8ED-31070D9BE22A}"/>
              </a:ext>
            </a:extLst>
          </p:cNvPr>
          <p:cNvSpPr/>
          <p:nvPr/>
        </p:nvSpPr>
        <p:spPr>
          <a:xfrm>
            <a:off x="0" y="-21141"/>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ウイルスや毒物が作れるのならば「クスリ」も創れる・・・</a:t>
            </a:r>
          </a:p>
        </p:txBody>
      </p:sp>
      <p:sp>
        <p:nvSpPr>
          <p:cNvPr id="3" name="object 6">
            <a:extLst>
              <a:ext uri="{FF2B5EF4-FFF2-40B4-BE49-F238E27FC236}">
                <a16:creationId xmlns:a16="http://schemas.microsoft.com/office/drawing/2014/main" id="{3B5ADE45-CFD3-A1E4-29C3-3092F80F4B65}"/>
              </a:ext>
            </a:extLst>
          </p:cNvPr>
          <p:cNvSpPr txBox="1"/>
          <p:nvPr/>
        </p:nvSpPr>
        <p:spPr>
          <a:xfrm>
            <a:off x="640935" y="591937"/>
            <a:ext cx="11024074" cy="1552989"/>
          </a:xfrm>
          <a:prstGeom prst="rect">
            <a:avLst/>
          </a:prstGeom>
          <a:ln w="9525">
            <a:solidFill>
              <a:srgbClr val="000000"/>
            </a:solidFill>
          </a:ln>
        </p:spPr>
        <p:txBody>
          <a:bodyPr vert="horz" wrap="square" lIns="0" tIns="6350" rIns="0" bIns="0" rtlCol="0">
            <a:spAutoFit/>
          </a:bodyPr>
          <a:lstStyle/>
          <a:p>
            <a:pPr marL="90805" marR="1398270" algn="ctr">
              <a:lnSpc>
                <a:spcPts val="2590"/>
              </a:lnSpc>
              <a:spcBef>
                <a:spcPts val="50"/>
              </a:spcBef>
            </a:pPr>
            <a:r>
              <a:rPr sz="2000" spc="-5" dirty="0">
                <a:latin typeface="BIZ UDPゴシック" panose="020B0400000000000000" pitchFamily="50" charset="-128"/>
                <a:ea typeface="BIZ UDPゴシック" panose="020B0400000000000000" pitchFamily="50" charset="-128"/>
                <a:cs typeface="ＭＳ Ｐゴシック"/>
              </a:rPr>
              <a:t>数ヶ月を</a:t>
            </a:r>
            <a:r>
              <a:rPr sz="2000" spc="-10" dirty="0">
                <a:latin typeface="BIZ UDPゴシック" panose="020B0400000000000000" pitchFamily="50" charset="-128"/>
                <a:ea typeface="BIZ UDPゴシック" panose="020B0400000000000000" pitchFamily="50" charset="-128"/>
                <a:cs typeface="Arial"/>
              </a:rPr>
              <a:t>2</a:t>
            </a:r>
            <a:r>
              <a:rPr sz="2000" spc="-15" dirty="0">
                <a:latin typeface="BIZ UDPゴシック" panose="020B0400000000000000" pitchFamily="50" charset="-128"/>
                <a:ea typeface="BIZ UDPゴシック" panose="020B0400000000000000" pitchFamily="50" charset="-128"/>
                <a:cs typeface="ＭＳ Ｐゴシック"/>
              </a:rPr>
              <a:t>週間に！迅速・簡便な新型コロナウイルス人工合成技術を開発</a:t>
            </a:r>
            <a:endParaRPr sz="2000" dirty="0">
              <a:latin typeface="BIZ UDPゴシック" panose="020B0400000000000000" pitchFamily="50" charset="-128"/>
              <a:ea typeface="BIZ UDPゴシック" panose="020B0400000000000000" pitchFamily="50" charset="-128"/>
              <a:cs typeface="ＭＳ Ｐゴシック"/>
            </a:endParaRPr>
          </a:p>
          <a:p>
            <a:pPr marL="91440" algn="r">
              <a:lnSpc>
                <a:spcPct val="100000"/>
              </a:lnSpc>
              <a:spcBef>
                <a:spcPts val="145"/>
              </a:spcBef>
            </a:pPr>
            <a:r>
              <a:rPr sz="1400" spc="-10" dirty="0">
                <a:latin typeface="BIZ UDPゴシック" panose="020B0400000000000000" pitchFamily="50" charset="-128"/>
                <a:ea typeface="BIZ UDPゴシック" panose="020B0400000000000000" pitchFamily="50" charset="-128"/>
                <a:cs typeface="Arial"/>
              </a:rPr>
              <a:t>2021-4-13</a:t>
            </a:r>
            <a:r>
              <a:rPr lang="ja-JP" altLang="en-US" sz="1400" spc="-10" dirty="0">
                <a:latin typeface="BIZ UDPゴシック" panose="020B0400000000000000" pitchFamily="50" charset="-128"/>
                <a:ea typeface="BIZ UDPゴシック" panose="020B0400000000000000" pitchFamily="50" charset="-128"/>
                <a:cs typeface="Arial"/>
              </a:rPr>
              <a:t>＠大阪大学 </a:t>
            </a:r>
            <a:r>
              <a:rPr sz="1400" spc="-5" dirty="0" err="1">
                <a:latin typeface="BIZ UDPゴシック" panose="020B0400000000000000" pitchFamily="50" charset="-128"/>
                <a:ea typeface="BIZ UDPゴシック" panose="020B0400000000000000" pitchFamily="50" charset="-128"/>
                <a:cs typeface="ＭＳ Ｐゴシック"/>
              </a:rPr>
              <a:t>生命科学・医学系</a:t>
            </a:r>
            <a:endParaRPr sz="1400" dirty="0">
              <a:latin typeface="BIZ UDPゴシック" panose="020B0400000000000000" pitchFamily="50" charset="-128"/>
              <a:ea typeface="BIZ UDPゴシック" panose="020B0400000000000000" pitchFamily="50" charset="-128"/>
              <a:cs typeface="ＭＳ Ｐゴシック"/>
            </a:endParaRPr>
          </a:p>
          <a:p>
            <a:pPr marL="266700" indent="-175895">
              <a:lnSpc>
                <a:spcPct val="100000"/>
              </a:lnSpc>
              <a:spcBef>
                <a:spcPts val="285"/>
              </a:spcBef>
              <a:buFont typeface="Arial"/>
              <a:buChar char="•"/>
              <a:tabLst>
                <a:tab pos="267335" algn="l"/>
              </a:tabLst>
            </a:pPr>
            <a:r>
              <a:rPr sz="1400" spc="-10" dirty="0">
                <a:latin typeface="BIZ UDPゴシック" panose="020B0400000000000000" pitchFamily="50" charset="-128"/>
                <a:ea typeface="BIZ UDPゴシック" panose="020B0400000000000000" pitchFamily="50" charset="-128"/>
                <a:cs typeface="ＭＳ Ｐゴシック"/>
              </a:rPr>
              <a:t>新型コロナウイルスの人工合成に成功。本方法ではわずか</a:t>
            </a:r>
            <a:r>
              <a:rPr sz="1400" dirty="0">
                <a:latin typeface="BIZ UDPゴシック" panose="020B0400000000000000" pitchFamily="50" charset="-128"/>
                <a:ea typeface="BIZ UDPゴシック" panose="020B0400000000000000" pitchFamily="50" charset="-128"/>
                <a:cs typeface="Arial"/>
              </a:rPr>
              <a:t>2</a:t>
            </a:r>
            <a:r>
              <a:rPr sz="1400" spc="-15" dirty="0">
                <a:latin typeface="BIZ UDPゴシック" panose="020B0400000000000000" pitchFamily="50" charset="-128"/>
                <a:ea typeface="BIZ UDPゴシック" panose="020B0400000000000000" pitchFamily="50" charset="-128"/>
                <a:cs typeface="ＭＳ Ｐゴシック"/>
              </a:rPr>
              <a:t>週間で新型コロナウイルスを作製可能。</a:t>
            </a:r>
            <a:endParaRPr sz="1400" dirty="0">
              <a:latin typeface="BIZ UDPゴシック" panose="020B0400000000000000" pitchFamily="50" charset="-128"/>
              <a:ea typeface="BIZ UDPゴシック" panose="020B0400000000000000" pitchFamily="50" charset="-128"/>
              <a:cs typeface="ＭＳ Ｐゴシック"/>
            </a:endParaRPr>
          </a:p>
          <a:p>
            <a:pPr marL="266700" indent="-175895">
              <a:lnSpc>
                <a:spcPct val="100000"/>
              </a:lnSpc>
              <a:spcBef>
                <a:spcPts val="290"/>
              </a:spcBef>
              <a:buFont typeface="Arial"/>
              <a:buChar char="•"/>
              <a:tabLst>
                <a:tab pos="267335" algn="l"/>
              </a:tabLst>
            </a:pPr>
            <a:r>
              <a:rPr sz="1400" spc="-15" dirty="0">
                <a:latin typeface="BIZ UDPゴシック" panose="020B0400000000000000" pitchFamily="50" charset="-128"/>
                <a:ea typeface="BIZ UDPゴシック" panose="020B0400000000000000" pitchFamily="50" charset="-128"/>
                <a:cs typeface="ＭＳ Ｐゴシック"/>
              </a:rPr>
              <a:t>人工合成技術を、誰もが実施できるように簡単にした、まさにコロンブスの卵のような研究です。</a:t>
            </a:r>
            <a:endParaRPr sz="1400" dirty="0">
              <a:latin typeface="BIZ UDPゴシック" panose="020B0400000000000000" pitchFamily="50" charset="-128"/>
              <a:ea typeface="BIZ UDPゴシック" panose="020B0400000000000000" pitchFamily="50" charset="-128"/>
              <a:cs typeface="ＭＳ Ｐゴシック"/>
            </a:endParaRPr>
          </a:p>
          <a:p>
            <a:pPr marL="266700" indent="-175895">
              <a:lnSpc>
                <a:spcPct val="100000"/>
              </a:lnSpc>
              <a:spcBef>
                <a:spcPts val="290"/>
              </a:spcBef>
              <a:buFont typeface="Arial"/>
              <a:buChar char="•"/>
              <a:tabLst>
                <a:tab pos="267335" algn="l"/>
              </a:tabLst>
            </a:pPr>
            <a:r>
              <a:rPr sz="1400" spc="-15" dirty="0" err="1">
                <a:latin typeface="BIZ UDPゴシック" panose="020B0400000000000000" pitchFamily="50" charset="-128"/>
                <a:ea typeface="BIZ UDPゴシック" panose="020B0400000000000000" pitchFamily="50" charset="-128"/>
                <a:cs typeface="ＭＳ Ｐゴシック"/>
              </a:rPr>
              <a:t>新型コロナウイルス感染症克服に向けた研究が飛躍的に進むことが期待されます</a:t>
            </a:r>
            <a:r>
              <a:rPr sz="1400" spc="-15" dirty="0">
                <a:latin typeface="BIZ UDPゴシック" panose="020B0400000000000000" pitchFamily="50" charset="-128"/>
                <a:ea typeface="BIZ UDPゴシック" panose="020B0400000000000000" pitchFamily="50" charset="-128"/>
                <a:cs typeface="ＭＳ Ｐゴシック"/>
              </a:rPr>
              <a:t>。</a:t>
            </a:r>
            <a:r>
              <a:rPr sz="1400" dirty="0">
                <a:latin typeface="BIZ UDPゴシック" panose="020B0400000000000000" pitchFamily="50" charset="-128"/>
                <a:ea typeface="BIZ UDPゴシック" panose="020B0400000000000000" pitchFamily="50" charset="-128"/>
                <a:cs typeface="ＭＳ Ｐゴシック"/>
              </a:rPr>
              <a:t>（</a:t>
            </a:r>
            <a:r>
              <a:rPr sz="1400" spc="-5" dirty="0" err="1">
                <a:latin typeface="BIZ UDPゴシック" panose="020B0400000000000000" pitchFamily="50" charset="-128"/>
                <a:ea typeface="BIZ UDPゴシック" panose="020B0400000000000000" pitchFamily="50" charset="-128"/>
                <a:cs typeface="ＭＳ Ｐゴシック"/>
              </a:rPr>
              <a:t>英国「</a:t>
            </a:r>
            <a:r>
              <a:rPr sz="1400" dirty="0" err="1">
                <a:latin typeface="BIZ UDPゴシック" panose="020B0400000000000000" pitchFamily="50" charset="-128"/>
                <a:ea typeface="BIZ UDPゴシック" panose="020B0400000000000000" pitchFamily="50" charset="-128"/>
                <a:cs typeface="Arial"/>
              </a:rPr>
              <a:t>Cell</a:t>
            </a:r>
            <a:r>
              <a:rPr sz="1400" spc="80" dirty="0">
                <a:latin typeface="BIZ UDPゴシック" panose="020B0400000000000000" pitchFamily="50" charset="-128"/>
                <a:ea typeface="BIZ UDPゴシック" panose="020B0400000000000000" pitchFamily="50" charset="-128"/>
                <a:cs typeface="Arial"/>
              </a:rPr>
              <a:t> </a:t>
            </a:r>
            <a:r>
              <a:rPr sz="1400" spc="-10" dirty="0">
                <a:latin typeface="BIZ UDPゴシック" panose="020B0400000000000000" pitchFamily="50" charset="-128"/>
                <a:ea typeface="BIZ UDPゴシック" panose="020B0400000000000000" pitchFamily="50" charset="-128"/>
                <a:cs typeface="Arial"/>
              </a:rPr>
              <a:t>Reports</a:t>
            </a:r>
            <a:r>
              <a:rPr sz="1400" spc="-5" dirty="0">
                <a:latin typeface="BIZ UDPゴシック" panose="020B0400000000000000" pitchFamily="50" charset="-128"/>
                <a:ea typeface="BIZ UDPゴシック" panose="020B0400000000000000" pitchFamily="50" charset="-128"/>
                <a:cs typeface="ＭＳ Ｐゴシック"/>
              </a:rPr>
              <a:t>」に</a:t>
            </a:r>
            <a:r>
              <a:rPr sz="1400" spc="-10" dirty="0">
                <a:latin typeface="BIZ UDPゴシック" panose="020B0400000000000000" pitchFamily="50" charset="-128"/>
                <a:ea typeface="BIZ UDPゴシック" panose="020B0400000000000000" pitchFamily="50" charset="-128"/>
                <a:cs typeface="Arial"/>
              </a:rPr>
              <a:t>2021</a:t>
            </a:r>
            <a:r>
              <a:rPr sz="1400" dirty="0">
                <a:latin typeface="BIZ UDPゴシック" panose="020B0400000000000000" pitchFamily="50" charset="-128"/>
                <a:ea typeface="BIZ UDPゴシック" panose="020B0400000000000000" pitchFamily="50" charset="-128"/>
                <a:cs typeface="ＭＳ Ｐゴシック"/>
              </a:rPr>
              <a:t>年</a:t>
            </a:r>
            <a:r>
              <a:rPr sz="1400" spc="-10" dirty="0">
                <a:latin typeface="BIZ UDPゴシック" panose="020B0400000000000000" pitchFamily="50" charset="-128"/>
                <a:ea typeface="BIZ UDPゴシック" panose="020B0400000000000000" pitchFamily="50" charset="-128"/>
                <a:cs typeface="Arial"/>
              </a:rPr>
              <a:t>4</a:t>
            </a:r>
            <a:r>
              <a:rPr sz="1400" spc="-10" dirty="0">
                <a:latin typeface="BIZ UDPゴシック" panose="020B0400000000000000" pitchFamily="50" charset="-128"/>
                <a:ea typeface="BIZ UDPゴシック" panose="020B0400000000000000" pitchFamily="50" charset="-128"/>
                <a:cs typeface="ＭＳ Ｐゴシック"/>
              </a:rPr>
              <a:t>月に公開</a:t>
            </a:r>
            <a:r>
              <a:rPr sz="1400" spc="-50" dirty="0">
                <a:latin typeface="BIZ UDPゴシック" panose="020B0400000000000000" pitchFamily="50" charset="-128"/>
                <a:ea typeface="BIZ UDPゴシック" panose="020B0400000000000000" pitchFamily="50" charset="-128"/>
                <a:cs typeface="ＭＳ Ｐゴシック"/>
              </a:rPr>
              <a:t>）</a:t>
            </a:r>
            <a:endParaRPr sz="1400" dirty="0">
              <a:latin typeface="BIZ UDPゴシック" panose="020B0400000000000000" pitchFamily="50" charset="-128"/>
              <a:ea typeface="BIZ UDPゴシック" panose="020B0400000000000000" pitchFamily="50" charset="-128"/>
              <a:cs typeface="ＭＳ Ｐゴシック"/>
            </a:endParaRPr>
          </a:p>
          <a:p>
            <a:pPr marL="91440">
              <a:lnSpc>
                <a:spcPct val="100000"/>
              </a:lnSpc>
              <a:spcBef>
                <a:spcPts val="254"/>
              </a:spcBef>
            </a:pPr>
            <a:r>
              <a:rPr lang="ja-JP" altLang="en-US" sz="1200" spc="-10" dirty="0">
                <a:latin typeface="BIZ UDPゴシック" panose="020B0400000000000000" pitchFamily="50" charset="-128"/>
                <a:ea typeface="BIZ UDPゴシック" panose="020B0400000000000000" pitchFamily="50" charset="-128"/>
                <a:cs typeface="Arial"/>
              </a:rPr>
              <a:t>　</a:t>
            </a:r>
            <a:r>
              <a:rPr sz="1200" spc="-10" dirty="0">
                <a:latin typeface="BIZ UDPゴシック" panose="020B0400000000000000" pitchFamily="50" charset="-128"/>
                <a:ea typeface="BIZ UDPゴシック" panose="020B0400000000000000" pitchFamily="50" charset="-128"/>
                <a:cs typeface="Arial"/>
              </a:rPr>
              <a:t>https://resou.osaka-u.ac.jp/ja/research/2021/20210413_1</a:t>
            </a:r>
            <a:endParaRPr sz="1200" dirty="0">
              <a:latin typeface="BIZ UDPゴシック" panose="020B0400000000000000" pitchFamily="50" charset="-128"/>
              <a:ea typeface="BIZ UDPゴシック" panose="020B0400000000000000" pitchFamily="50" charset="-128"/>
              <a:cs typeface="Arial"/>
            </a:endParaRPr>
          </a:p>
        </p:txBody>
      </p:sp>
      <p:pic>
        <p:nvPicPr>
          <p:cNvPr id="6" name="object 6">
            <a:extLst>
              <a:ext uri="{FF2B5EF4-FFF2-40B4-BE49-F238E27FC236}">
                <a16:creationId xmlns:a16="http://schemas.microsoft.com/office/drawing/2014/main" id="{0D7E8855-6181-2FB4-A5C9-F2972A5B2613}"/>
              </a:ext>
            </a:extLst>
          </p:cNvPr>
          <p:cNvPicPr/>
          <p:nvPr/>
        </p:nvPicPr>
        <p:blipFill>
          <a:blip r:embed="rId2" cstate="print"/>
          <a:stretch>
            <a:fillRect/>
          </a:stretch>
        </p:blipFill>
        <p:spPr>
          <a:xfrm>
            <a:off x="8285585" y="4990838"/>
            <a:ext cx="804163" cy="954484"/>
          </a:xfrm>
          <a:prstGeom prst="rect">
            <a:avLst/>
          </a:prstGeom>
        </p:spPr>
      </p:pic>
      <p:sp>
        <p:nvSpPr>
          <p:cNvPr id="7" name="object 7">
            <a:extLst>
              <a:ext uri="{FF2B5EF4-FFF2-40B4-BE49-F238E27FC236}">
                <a16:creationId xmlns:a16="http://schemas.microsoft.com/office/drawing/2014/main" id="{3BBA062B-B8AE-874B-7DC4-34EBC321B615}"/>
              </a:ext>
            </a:extLst>
          </p:cNvPr>
          <p:cNvSpPr txBox="1"/>
          <p:nvPr/>
        </p:nvSpPr>
        <p:spPr>
          <a:xfrm>
            <a:off x="7875563" y="5947232"/>
            <a:ext cx="1735455" cy="574040"/>
          </a:xfrm>
          <a:prstGeom prst="rect">
            <a:avLst/>
          </a:prstGeom>
        </p:spPr>
        <p:txBody>
          <a:bodyPr vert="horz" wrap="square" lIns="0" tIns="12700" rIns="0" bIns="0" rtlCol="0">
            <a:spAutoFit/>
          </a:bodyPr>
          <a:lstStyle/>
          <a:p>
            <a:pPr algn="ctr">
              <a:lnSpc>
                <a:spcPct val="100000"/>
              </a:lnSpc>
              <a:spcBef>
                <a:spcPts val="100"/>
              </a:spcBef>
            </a:pPr>
            <a:r>
              <a:rPr sz="1800" spc="-10" dirty="0">
                <a:latin typeface="BIZ UDPゴシック" panose="020B0400000000000000" pitchFamily="50" charset="-128"/>
                <a:ea typeface="BIZ UDPゴシック" panose="020B0400000000000000" pitchFamily="50" charset="-128"/>
                <a:cs typeface="Meiryo UI"/>
              </a:rPr>
              <a:t>蛋白質合成</a:t>
            </a:r>
            <a:endParaRPr sz="1800" dirty="0">
              <a:latin typeface="BIZ UDPゴシック" panose="020B0400000000000000" pitchFamily="50" charset="-128"/>
              <a:ea typeface="BIZ UDPゴシック" panose="020B0400000000000000" pitchFamily="50" charset="-128"/>
              <a:cs typeface="Meiryo UI"/>
            </a:endParaRPr>
          </a:p>
          <a:p>
            <a:pPr algn="ctr">
              <a:lnSpc>
                <a:spcPct val="100000"/>
              </a:lnSpc>
            </a:pPr>
            <a:r>
              <a:rPr sz="1800" spc="-10" dirty="0">
                <a:latin typeface="BIZ UDPゴシック" panose="020B0400000000000000" pitchFamily="50" charset="-128"/>
                <a:ea typeface="BIZ UDPゴシック" panose="020B0400000000000000" pitchFamily="50" charset="-128"/>
                <a:cs typeface="Meiryo UI"/>
              </a:rPr>
              <a:t>（ex.</a:t>
            </a:r>
            <a:r>
              <a:rPr sz="1800" dirty="0">
                <a:latin typeface="BIZ UDPゴシック" panose="020B0400000000000000" pitchFamily="50" charset="-128"/>
                <a:ea typeface="BIZ UDPゴシック" panose="020B0400000000000000" pitchFamily="50" charset="-128"/>
                <a:cs typeface="Meiryo UI"/>
              </a:rPr>
              <a:t>抗体産生</a:t>
            </a:r>
            <a:r>
              <a:rPr sz="1800" spc="-50" dirty="0">
                <a:latin typeface="BIZ UDPゴシック" panose="020B0400000000000000" pitchFamily="50" charset="-128"/>
                <a:ea typeface="BIZ UDPゴシック" panose="020B0400000000000000" pitchFamily="50" charset="-128"/>
                <a:cs typeface="Meiryo UI"/>
              </a:rPr>
              <a:t>）</a:t>
            </a:r>
            <a:endParaRPr sz="1800" dirty="0">
              <a:latin typeface="BIZ UDPゴシック" panose="020B0400000000000000" pitchFamily="50" charset="-128"/>
              <a:ea typeface="BIZ UDPゴシック" panose="020B0400000000000000" pitchFamily="50" charset="-128"/>
              <a:cs typeface="Meiryo UI"/>
            </a:endParaRPr>
          </a:p>
        </p:txBody>
      </p:sp>
      <p:pic>
        <p:nvPicPr>
          <p:cNvPr id="8" name="object 8">
            <a:extLst>
              <a:ext uri="{FF2B5EF4-FFF2-40B4-BE49-F238E27FC236}">
                <a16:creationId xmlns:a16="http://schemas.microsoft.com/office/drawing/2014/main" id="{8E891D58-77EB-CD06-269E-AA4E8EB8F662}"/>
              </a:ext>
            </a:extLst>
          </p:cNvPr>
          <p:cNvPicPr/>
          <p:nvPr/>
        </p:nvPicPr>
        <p:blipFill>
          <a:blip r:embed="rId3" cstate="print"/>
          <a:stretch>
            <a:fillRect/>
          </a:stretch>
        </p:blipFill>
        <p:spPr>
          <a:xfrm>
            <a:off x="10609484" y="4382659"/>
            <a:ext cx="937522" cy="1149096"/>
          </a:xfrm>
          <a:prstGeom prst="rect">
            <a:avLst/>
          </a:prstGeom>
        </p:spPr>
      </p:pic>
      <p:sp>
        <p:nvSpPr>
          <p:cNvPr id="9" name="object 9">
            <a:extLst>
              <a:ext uri="{FF2B5EF4-FFF2-40B4-BE49-F238E27FC236}">
                <a16:creationId xmlns:a16="http://schemas.microsoft.com/office/drawing/2014/main" id="{2AED9BC2-7AA6-1C5E-94D4-73E662AE0B62}"/>
              </a:ext>
            </a:extLst>
          </p:cNvPr>
          <p:cNvSpPr txBox="1"/>
          <p:nvPr/>
        </p:nvSpPr>
        <p:spPr>
          <a:xfrm>
            <a:off x="10214879" y="5550072"/>
            <a:ext cx="1735455" cy="574040"/>
          </a:xfrm>
          <a:prstGeom prst="rect">
            <a:avLst/>
          </a:prstGeom>
        </p:spPr>
        <p:txBody>
          <a:bodyPr vert="horz" wrap="square" lIns="0" tIns="12700" rIns="0" bIns="0" rtlCol="0">
            <a:spAutoFit/>
          </a:bodyPr>
          <a:lstStyle/>
          <a:p>
            <a:pPr algn="ctr">
              <a:lnSpc>
                <a:spcPct val="100000"/>
              </a:lnSpc>
              <a:spcBef>
                <a:spcPts val="100"/>
              </a:spcBef>
            </a:pPr>
            <a:r>
              <a:rPr sz="1800" spc="-10" dirty="0">
                <a:latin typeface="BIZ UDPゴシック" panose="020B0400000000000000" pitchFamily="50" charset="-128"/>
                <a:ea typeface="BIZ UDPゴシック" panose="020B0400000000000000" pitchFamily="50" charset="-128"/>
                <a:cs typeface="Meiryo UI"/>
              </a:rPr>
              <a:t>化合物合成</a:t>
            </a:r>
            <a:endParaRPr sz="1800" dirty="0">
              <a:latin typeface="BIZ UDPゴシック" panose="020B0400000000000000" pitchFamily="50" charset="-128"/>
              <a:ea typeface="BIZ UDPゴシック" panose="020B0400000000000000" pitchFamily="50" charset="-128"/>
              <a:cs typeface="Meiryo UI"/>
            </a:endParaRPr>
          </a:p>
          <a:p>
            <a:pPr algn="ctr">
              <a:lnSpc>
                <a:spcPct val="100000"/>
              </a:lnSpc>
            </a:pPr>
            <a:r>
              <a:rPr sz="1800" spc="-10" dirty="0">
                <a:latin typeface="BIZ UDPゴシック" panose="020B0400000000000000" pitchFamily="50" charset="-128"/>
                <a:ea typeface="BIZ UDPゴシック" panose="020B0400000000000000" pitchFamily="50" charset="-128"/>
                <a:cs typeface="Meiryo UI"/>
              </a:rPr>
              <a:t>（ex.</a:t>
            </a:r>
            <a:r>
              <a:rPr sz="1800" dirty="0">
                <a:latin typeface="BIZ UDPゴシック" panose="020B0400000000000000" pitchFamily="50" charset="-128"/>
                <a:ea typeface="BIZ UDPゴシック" panose="020B0400000000000000" pitchFamily="50" charset="-128"/>
                <a:cs typeface="Meiryo UI"/>
              </a:rPr>
              <a:t>原料生産</a:t>
            </a:r>
            <a:r>
              <a:rPr sz="1800" spc="-50" dirty="0">
                <a:latin typeface="BIZ UDPゴシック" panose="020B0400000000000000" pitchFamily="50" charset="-128"/>
                <a:ea typeface="BIZ UDPゴシック" panose="020B0400000000000000" pitchFamily="50" charset="-128"/>
                <a:cs typeface="Meiryo UI"/>
              </a:rPr>
              <a:t>）</a:t>
            </a:r>
            <a:endParaRPr sz="1800" dirty="0">
              <a:latin typeface="BIZ UDPゴシック" panose="020B0400000000000000" pitchFamily="50" charset="-128"/>
              <a:ea typeface="BIZ UDPゴシック" panose="020B0400000000000000" pitchFamily="50" charset="-128"/>
              <a:cs typeface="Meiryo UI"/>
            </a:endParaRPr>
          </a:p>
        </p:txBody>
      </p:sp>
      <p:pic>
        <p:nvPicPr>
          <p:cNvPr id="10" name="object 10">
            <a:extLst>
              <a:ext uri="{FF2B5EF4-FFF2-40B4-BE49-F238E27FC236}">
                <a16:creationId xmlns:a16="http://schemas.microsoft.com/office/drawing/2014/main" id="{FE805159-C8AA-453A-9EF4-7901AB0892BF}"/>
              </a:ext>
            </a:extLst>
          </p:cNvPr>
          <p:cNvPicPr/>
          <p:nvPr/>
        </p:nvPicPr>
        <p:blipFill>
          <a:blip r:embed="rId4" cstate="print"/>
          <a:stretch>
            <a:fillRect/>
          </a:stretch>
        </p:blipFill>
        <p:spPr>
          <a:xfrm>
            <a:off x="10662531" y="2636155"/>
            <a:ext cx="1001294" cy="952500"/>
          </a:xfrm>
          <a:prstGeom prst="rect">
            <a:avLst/>
          </a:prstGeom>
        </p:spPr>
      </p:pic>
      <p:sp>
        <p:nvSpPr>
          <p:cNvPr id="11" name="object 11">
            <a:extLst>
              <a:ext uri="{FF2B5EF4-FFF2-40B4-BE49-F238E27FC236}">
                <a16:creationId xmlns:a16="http://schemas.microsoft.com/office/drawing/2014/main" id="{F2CA22F1-8E89-F99B-1C57-4A670E191E34}"/>
              </a:ext>
            </a:extLst>
          </p:cNvPr>
          <p:cNvSpPr/>
          <p:nvPr/>
        </p:nvSpPr>
        <p:spPr>
          <a:xfrm>
            <a:off x="10022692" y="2928762"/>
            <a:ext cx="431800" cy="350520"/>
          </a:xfrm>
          <a:custGeom>
            <a:avLst/>
            <a:gdLst/>
            <a:ahLst/>
            <a:cxnLst/>
            <a:rect l="l" t="t" r="r" b="b"/>
            <a:pathLst>
              <a:path w="431800" h="350519">
                <a:moveTo>
                  <a:pt x="256031" y="0"/>
                </a:moveTo>
                <a:lnTo>
                  <a:pt x="256031" y="87630"/>
                </a:lnTo>
                <a:lnTo>
                  <a:pt x="0" y="87630"/>
                </a:lnTo>
                <a:lnTo>
                  <a:pt x="0" y="262890"/>
                </a:lnTo>
                <a:lnTo>
                  <a:pt x="256031" y="262890"/>
                </a:lnTo>
                <a:lnTo>
                  <a:pt x="256031" y="350520"/>
                </a:lnTo>
                <a:lnTo>
                  <a:pt x="431291" y="175260"/>
                </a:lnTo>
                <a:lnTo>
                  <a:pt x="256031"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2" name="object 12">
            <a:extLst>
              <a:ext uri="{FF2B5EF4-FFF2-40B4-BE49-F238E27FC236}">
                <a16:creationId xmlns:a16="http://schemas.microsoft.com/office/drawing/2014/main" id="{A53C4FF4-EBA6-B81D-05E5-9CD741F52BBD}"/>
              </a:ext>
            </a:extLst>
          </p:cNvPr>
          <p:cNvSpPr/>
          <p:nvPr/>
        </p:nvSpPr>
        <p:spPr>
          <a:xfrm>
            <a:off x="8512407" y="4557918"/>
            <a:ext cx="350520" cy="414655"/>
          </a:xfrm>
          <a:custGeom>
            <a:avLst/>
            <a:gdLst/>
            <a:ahLst/>
            <a:cxnLst/>
            <a:rect l="l" t="t" r="r" b="b"/>
            <a:pathLst>
              <a:path w="350519" h="414654">
                <a:moveTo>
                  <a:pt x="262890" y="0"/>
                </a:moveTo>
                <a:lnTo>
                  <a:pt x="87630" y="0"/>
                </a:lnTo>
                <a:lnTo>
                  <a:pt x="87630" y="239268"/>
                </a:lnTo>
                <a:lnTo>
                  <a:pt x="0" y="239268"/>
                </a:lnTo>
                <a:lnTo>
                  <a:pt x="175260" y="414528"/>
                </a:lnTo>
                <a:lnTo>
                  <a:pt x="350520" y="239268"/>
                </a:lnTo>
                <a:lnTo>
                  <a:pt x="262890" y="239268"/>
                </a:lnTo>
                <a:lnTo>
                  <a:pt x="262890"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13" name="object 13">
            <a:extLst>
              <a:ext uri="{FF2B5EF4-FFF2-40B4-BE49-F238E27FC236}">
                <a16:creationId xmlns:a16="http://schemas.microsoft.com/office/drawing/2014/main" id="{0C8B755A-22D1-9D39-3010-1F8EC593F472}"/>
              </a:ext>
            </a:extLst>
          </p:cNvPr>
          <p:cNvSpPr/>
          <p:nvPr/>
        </p:nvSpPr>
        <p:spPr>
          <a:xfrm>
            <a:off x="9955694" y="4143884"/>
            <a:ext cx="457834" cy="400050"/>
          </a:xfrm>
          <a:custGeom>
            <a:avLst/>
            <a:gdLst/>
            <a:ahLst/>
            <a:cxnLst/>
            <a:rect l="l" t="t" r="r" b="b"/>
            <a:pathLst>
              <a:path w="457835" h="400050">
                <a:moveTo>
                  <a:pt x="100190" y="0"/>
                </a:moveTo>
                <a:lnTo>
                  <a:pt x="0" y="143230"/>
                </a:lnTo>
                <a:lnTo>
                  <a:pt x="264490" y="328256"/>
                </a:lnTo>
                <a:lnTo>
                  <a:pt x="214388" y="399872"/>
                </a:lnTo>
                <a:lnTo>
                  <a:pt x="457809" y="356844"/>
                </a:lnTo>
                <a:lnTo>
                  <a:pt x="414781" y="113410"/>
                </a:lnTo>
                <a:lnTo>
                  <a:pt x="364680" y="185026"/>
                </a:lnTo>
                <a:lnTo>
                  <a:pt x="100190"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grpSp>
        <p:nvGrpSpPr>
          <p:cNvPr id="14" name="object 15">
            <a:extLst>
              <a:ext uri="{FF2B5EF4-FFF2-40B4-BE49-F238E27FC236}">
                <a16:creationId xmlns:a16="http://schemas.microsoft.com/office/drawing/2014/main" id="{68782A50-1499-C47D-204A-B32F0EE60B9D}"/>
              </a:ext>
            </a:extLst>
          </p:cNvPr>
          <p:cNvGrpSpPr/>
          <p:nvPr/>
        </p:nvGrpSpPr>
        <p:grpSpPr>
          <a:xfrm>
            <a:off x="8451445" y="2655967"/>
            <a:ext cx="847725" cy="1358265"/>
            <a:chOff x="1170429" y="2595372"/>
            <a:chExt cx="847725" cy="1358265"/>
          </a:xfrm>
        </p:grpSpPr>
        <p:pic>
          <p:nvPicPr>
            <p:cNvPr id="15" name="object 16">
              <a:extLst>
                <a:ext uri="{FF2B5EF4-FFF2-40B4-BE49-F238E27FC236}">
                  <a16:creationId xmlns:a16="http://schemas.microsoft.com/office/drawing/2014/main" id="{AB40B555-0F37-45A4-D20F-526353DCA8AF}"/>
                </a:ext>
              </a:extLst>
            </p:cNvPr>
            <p:cNvPicPr/>
            <p:nvPr/>
          </p:nvPicPr>
          <p:blipFill>
            <a:blip r:embed="rId5" cstate="print"/>
            <a:stretch>
              <a:fillRect/>
            </a:stretch>
          </p:blipFill>
          <p:spPr>
            <a:xfrm>
              <a:off x="1171955" y="2595372"/>
              <a:ext cx="845819" cy="1357884"/>
            </a:xfrm>
            <a:prstGeom prst="rect">
              <a:avLst/>
            </a:prstGeom>
          </p:spPr>
        </p:pic>
        <p:pic>
          <p:nvPicPr>
            <p:cNvPr id="16" name="object 17">
              <a:extLst>
                <a:ext uri="{FF2B5EF4-FFF2-40B4-BE49-F238E27FC236}">
                  <a16:creationId xmlns:a16="http://schemas.microsoft.com/office/drawing/2014/main" id="{956D9EF3-664A-3887-A95F-5EB8DA080C9B}"/>
                </a:ext>
              </a:extLst>
            </p:cNvPr>
            <p:cNvPicPr/>
            <p:nvPr/>
          </p:nvPicPr>
          <p:blipFill>
            <a:blip r:embed="rId6" cstate="print"/>
            <a:stretch>
              <a:fillRect/>
            </a:stretch>
          </p:blipFill>
          <p:spPr>
            <a:xfrm>
              <a:off x="1280160" y="3535680"/>
              <a:ext cx="635507" cy="330707"/>
            </a:xfrm>
            <a:prstGeom prst="rect">
              <a:avLst/>
            </a:prstGeom>
          </p:spPr>
        </p:pic>
        <p:sp>
          <p:nvSpPr>
            <p:cNvPr id="17" name="object 18">
              <a:extLst>
                <a:ext uri="{FF2B5EF4-FFF2-40B4-BE49-F238E27FC236}">
                  <a16:creationId xmlns:a16="http://schemas.microsoft.com/office/drawing/2014/main" id="{FFCB0B34-288E-C77F-5422-D122D759FA2F}"/>
                </a:ext>
              </a:extLst>
            </p:cNvPr>
            <p:cNvSpPr/>
            <p:nvPr/>
          </p:nvSpPr>
          <p:spPr>
            <a:xfrm>
              <a:off x="1170429" y="3381761"/>
              <a:ext cx="838200" cy="565785"/>
            </a:xfrm>
            <a:custGeom>
              <a:avLst/>
              <a:gdLst/>
              <a:ahLst/>
              <a:cxnLst/>
              <a:rect l="l" t="t" r="r" b="b"/>
              <a:pathLst>
                <a:path w="838200" h="565785">
                  <a:moveTo>
                    <a:pt x="718464" y="0"/>
                  </a:moveTo>
                  <a:lnTo>
                    <a:pt x="129324" y="23952"/>
                  </a:lnTo>
                  <a:lnTo>
                    <a:pt x="0" y="416864"/>
                  </a:lnTo>
                  <a:lnTo>
                    <a:pt x="19164" y="527062"/>
                  </a:lnTo>
                  <a:lnTo>
                    <a:pt x="124536" y="565404"/>
                  </a:lnTo>
                  <a:lnTo>
                    <a:pt x="732828" y="560603"/>
                  </a:lnTo>
                  <a:lnTo>
                    <a:pt x="838200" y="488734"/>
                  </a:lnTo>
                  <a:lnTo>
                    <a:pt x="823836" y="282702"/>
                  </a:lnTo>
                  <a:lnTo>
                    <a:pt x="718464" y="0"/>
                  </a:lnTo>
                  <a:close/>
                </a:path>
              </a:pathLst>
            </a:custGeom>
            <a:solidFill>
              <a:srgbClr val="FFE0B3"/>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pic>
          <p:nvPicPr>
            <p:cNvPr id="18" name="object 19">
              <a:extLst>
                <a:ext uri="{FF2B5EF4-FFF2-40B4-BE49-F238E27FC236}">
                  <a16:creationId xmlns:a16="http://schemas.microsoft.com/office/drawing/2014/main" id="{D08B90E6-71C9-2F12-634F-F69E9590EBFE}"/>
                </a:ext>
              </a:extLst>
            </p:cNvPr>
            <p:cNvPicPr/>
            <p:nvPr/>
          </p:nvPicPr>
          <p:blipFill>
            <a:blip r:embed="rId7" cstate="print"/>
            <a:stretch>
              <a:fillRect/>
            </a:stretch>
          </p:blipFill>
          <p:spPr>
            <a:xfrm>
              <a:off x="1310639" y="3523488"/>
              <a:ext cx="603504" cy="313943"/>
            </a:xfrm>
            <a:prstGeom prst="rect">
              <a:avLst/>
            </a:prstGeom>
          </p:spPr>
        </p:pic>
      </p:grpSp>
      <p:sp>
        <p:nvSpPr>
          <p:cNvPr id="19" name="object 20">
            <a:extLst>
              <a:ext uri="{FF2B5EF4-FFF2-40B4-BE49-F238E27FC236}">
                <a16:creationId xmlns:a16="http://schemas.microsoft.com/office/drawing/2014/main" id="{E666D840-DD66-9298-CC8C-E648D7E08B4A}"/>
              </a:ext>
            </a:extLst>
          </p:cNvPr>
          <p:cNvSpPr txBox="1"/>
          <p:nvPr/>
        </p:nvSpPr>
        <p:spPr>
          <a:xfrm>
            <a:off x="7811481" y="3988002"/>
            <a:ext cx="2134895" cy="344325"/>
          </a:xfrm>
          <a:prstGeom prst="rect">
            <a:avLst/>
          </a:prstGeom>
        </p:spPr>
        <p:txBody>
          <a:bodyPr vert="horz" wrap="square" lIns="0" tIns="66675" rIns="0" bIns="0" rtlCol="0">
            <a:spAutoFit/>
          </a:bodyPr>
          <a:lstStyle/>
          <a:p>
            <a:pPr marL="12700">
              <a:lnSpc>
                <a:spcPct val="100000"/>
              </a:lnSpc>
              <a:spcBef>
                <a:spcPts val="430"/>
              </a:spcBef>
            </a:pPr>
            <a:r>
              <a:rPr sz="1800" spc="-15" dirty="0" err="1">
                <a:latin typeface="BIZ UDPゴシック" panose="020B0400000000000000" pitchFamily="50" charset="-128"/>
                <a:ea typeface="BIZ UDPゴシック" panose="020B0400000000000000" pitchFamily="50" charset="-128"/>
                <a:cs typeface="Meiryo UI"/>
              </a:rPr>
              <a:t>セルフリーシステム</a:t>
            </a:r>
            <a:endParaRPr sz="1800" dirty="0">
              <a:latin typeface="BIZ UDPゴシック" panose="020B0400000000000000" pitchFamily="50" charset="-128"/>
              <a:ea typeface="BIZ UDPゴシック" panose="020B0400000000000000" pitchFamily="50" charset="-128"/>
              <a:cs typeface="Meiryo UI"/>
            </a:endParaRPr>
          </a:p>
        </p:txBody>
      </p:sp>
      <p:sp>
        <p:nvSpPr>
          <p:cNvPr id="20" name="object 21">
            <a:extLst>
              <a:ext uri="{FF2B5EF4-FFF2-40B4-BE49-F238E27FC236}">
                <a16:creationId xmlns:a16="http://schemas.microsoft.com/office/drawing/2014/main" id="{01C7D307-056B-B494-DB2E-0A3E0BDF6AE3}"/>
              </a:ext>
            </a:extLst>
          </p:cNvPr>
          <p:cNvSpPr/>
          <p:nvPr/>
        </p:nvSpPr>
        <p:spPr>
          <a:xfrm>
            <a:off x="7482018" y="2502798"/>
            <a:ext cx="2443940" cy="1934210"/>
          </a:xfrm>
          <a:custGeom>
            <a:avLst/>
            <a:gdLst/>
            <a:ahLst/>
            <a:cxnLst/>
            <a:rect l="l" t="t" r="r" b="b"/>
            <a:pathLst>
              <a:path w="1868805" h="1934210">
                <a:moveTo>
                  <a:pt x="0" y="311416"/>
                </a:moveTo>
                <a:lnTo>
                  <a:pt x="3376" y="265399"/>
                </a:lnTo>
                <a:lnTo>
                  <a:pt x="13184" y="221478"/>
                </a:lnTo>
                <a:lnTo>
                  <a:pt x="28942" y="180134"/>
                </a:lnTo>
                <a:lnTo>
                  <a:pt x="50169" y="141850"/>
                </a:lnTo>
                <a:lnTo>
                  <a:pt x="76383" y="107107"/>
                </a:lnTo>
                <a:lnTo>
                  <a:pt x="107102" y="76387"/>
                </a:lnTo>
                <a:lnTo>
                  <a:pt x="141844" y="50172"/>
                </a:lnTo>
                <a:lnTo>
                  <a:pt x="180128" y="28945"/>
                </a:lnTo>
                <a:lnTo>
                  <a:pt x="221473" y="13185"/>
                </a:lnTo>
                <a:lnTo>
                  <a:pt x="265396" y="3376"/>
                </a:lnTo>
                <a:lnTo>
                  <a:pt x="311416" y="0"/>
                </a:lnTo>
                <a:lnTo>
                  <a:pt x="1557007" y="0"/>
                </a:lnTo>
                <a:lnTo>
                  <a:pt x="1603027" y="3376"/>
                </a:lnTo>
                <a:lnTo>
                  <a:pt x="1646950" y="13185"/>
                </a:lnTo>
                <a:lnTo>
                  <a:pt x="1688295" y="28945"/>
                </a:lnTo>
                <a:lnTo>
                  <a:pt x="1726579" y="50172"/>
                </a:lnTo>
                <a:lnTo>
                  <a:pt x="1761321" y="76387"/>
                </a:lnTo>
                <a:lnTo>
                  <a:pt x="1792040" y="107107"/>
                </a:lnTo>
                <a:lnTo>
                  <a:pt x="1818254" y="141850"/>
                </a:lnTo>
                <a:lnTo>
                  <a:pt x="1839481" y="180134"/>
                </a:lnTo>
                <a:lnTo>
                  <a:pt x="1855239" y="221478"/>
                </a:lnTo>
                <a:lnTo>
                  <a:pt x="1865047" y="265399"/>
                </a:lnTo>
                <a:lnTo>
                  <a:pt x="1868424" y="311416"/>
                </a:lnTo>
                <a:lnTo>
                  <a:pt x="1868424" y="1622552"/>
                </a:lnTo>
                <a:lnTo>
                  <a:pt x="1865047" y="1668568"/>
                </a:lnTo>
                <a:lnTo>
                  <a:pt x="1855239" y="1712489"/>
                </a:lnTo>
                <a:lnTo>
                  <a:pt x="1839481" y="1753831"/>
                </a:lnTo>
                <a:lnTo>
                  <a:pt x="1818254" y="1792114"/>
                </a:lnTo>
                <a:lnTo>
                  <a:pt x="1792040" y="1826855"/>
                </a:lnTo>
                <a:lnTo>
                  <a:pt x="1761321" y="1857573"/>
                </a:lnTo>
                <a:lnTo>
                  <a:pt x="1726579" y="1883786"/>
                </a:lnTo>
                <a:lnTo>
                  <a:pt x="1688295" y="1905013"/>
                </a:lnTo>
                <a:lnTo>
                  <a:pt x="1646950" y="1920771"/>
                </a:lnTo>
                <a:lnTo>
                  <a:pt x="1603027" y="1930579"/>
                </a:lnTo>
                <a:lnTo>
                  <a:pt x="1557007" y="1933956"/>
                </a:lnTo>
                <a:lnTo>
                  <a:pt x="311416" y="1933956"/>
                </a:lnTo>
                <a:lnTo>
                  <a:pt x="265396" y="1930579"/>
                </a:lnTo>
                <a:lnTo>
                  <a:pt x="221473" y="1920771"/>
                </a:lnTo>
                <a:lnTo>
                  <a:pt x="180128" y="1905013"/>
                </a:lnTo>
                <a:lnTo>
                  <a:pt x="141844" y="1883786"/>
                </a:lnTo>
                <a:lnTo>
                  <a:pt x="107102" y="1857573"/>
                </a:lnTo>
                <a:lnTo>
                  <a:pt x="76383" y="1826855"/>
                </a:lnTo>
                <a:lnTo>
                  <a:pt x="50169" y="1792114"/>
                </a:lnTo>
                <a:lnTo>
                  <a:pt x="28942" y="1753831"/>
                </a:lnTo>
                <a:lnTo>
                  <a:pt x="13184" y="1712489"/>
                </a:lnTo>
                <a:lnTo>
                  <a:pt x="3376" y="1668568"/>
                </a:lnTo>
                <a:lnTo>
                  <a:pt x="0" y="1622552"/>
                </a:lnTo>
                <a:lnTo>
                  <a:pt x="0" y="311416"/>
                </a:lnTo>
                <a:close/>
              </a:path>
            </a:pathLst>
          </a:custGeom>
          <a:ln w="38100">
            <a:solidFill>
              <a:srgbClr val="C00000"/>
            </a:solidFill>
          </a:ln>
        </p:spPr>
        <p:txBody>
          <a:bodyPr wrap="square" lIns="0" tIns="0" rIns="0" bIns="0" rtlCol="0"/>
          <a:lstStyle/>
          <a:p>
            <a:endParaRPr/>
          </a:p>
        </p:txBody>
      </p:sp>
      <p:pic>
        <p:nvPicPr>
          <p:cNvPr id="21" name="図 20">
            <a:extLst>
              <a:ext uri="{FF2B5EF4-FFF2-40B4-BE49-F238E27FC236}">
                <a16:creationId xmlns:a16="http://schemas.microsoft.com/office/drawing/2014/main" id="{9C58CDF0-DF04-929C-02B5-2DB2034D1967}"/>
              </a:ext>
            </a:extLst>
          </p:cNvPr>
          <p:cNvPicPr>
            <a:picLocks noChangeAspect="1"/>
          </p:cNvPicPr>
          <p:nvPr/>
        </p:nvPicPr>
        <p:blipFill>
          <a:blip r:embed="rId8"/>
          <a:stretch>
            <a:fillRect/>
          </a:stretch>
        </p:blipFill>
        <p:spPr>
          <a:xfrm>
            <a:off x="6608845" y="4585662"/>
            <a:ext cx="1237491" cy="1998150"/>
          </a:xfrm>
          <a:prstGeom prst="rect">
            <a:avLst/>
          </a:prstGeom>
        </p:spPr>
      </p:pic>
      <p:sp>
        <p:nvSpPr>
          <p:cNvPr id="22" name="テキスト ボックス 21">
            <a:extLst>
              <a:ext uri="{FF2B5EF4-FFF2-40B4-BE49-F238E27FC236}">
                <a16:creationId xmlns:a16="http://schemas.microsoft.com/office/drawing/2014/main" id="{AA86964E-51DA-88C8-9035-3746F3422D47}"/>
              </a:ext>
            </a:extLst>
          </p:cNvPr>
          <p:cNvSpPr txBox="1"/>
          <p:nvPr/>
        </p:nvSpPr>
        <p:spPr>
          <a:xfrm>
            <a:off x="5719903" y="6531366"/>
            <a:ext cx="2915334" cy="276999"/>
          </a:xfrm>
          <a:prstGeom prst="rect">
            <a:avLst/>
          </a:prstGeom>
          <a:noFill/>
        </p:spPr>
        <p:txBody>
          <a:bodyPr wrap="square" rtlCol="0">
            <a:spAutoFit/>
          </a:bodyPr>
          <a:lstStyle/>
          <a:p>
            <a:pPr algn="ctr"/>
            <a:r>
              <a:rPr kumimoji="1" lang="en-US" altLang="ja-JP" sz="1200" dirty="0">
                <a:latin typeface="BIZ UDPゴシック" panose="020B0400000000000000" pitchFamily="50" charset="-128"/>
                <a:ea typeface="BIZ UDPゴシック" panose="020B0400000000000000" pitchFamily="50" charset="-128"/>
              </a:rPr>
              <a:t>SARS-CoV-2</a:t>
            </a:r>
            <a:r>
              <a:rPr kumimoji="1" lang="ja-JP" altLang="en-US" sz="1200" dirty="0">
                <a:latin typeface="BIZ UDPゴシック" panose="020B0400000000000000" pitchFamily="50" charset="-128"/>
                <a:ea typeface="BIZ UDPゴシック" panose="020B0400000000000000" pitchFamily="50" charset="-128"/>
              </a:rPr>
              <a:t>スパイク・タンパク質</a:t>
            </a:r>
          </a:p>
        </p:txBody>
      </p:sp>
      <p:pic>
        <p:nvPicPr>
          <p:cNvPr id="2050" name="Picture 2" descr="優生学的な生物兵器と電磁波兵器 | ウォーカーのブログ 永久保存版">
            <a:extLst>
              <a:ext uri="{FF2B5EF4-FFF2-40B4-BE49-F238E27FC236}">
                <a16:creationId xmlns:a16="http://schemas.microsoft.com/office/drawing/2014/main" id="{524EA0D4-76A4-E27D-3E5E-DCB7D380E4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5472" y="2459924"/>
            <a:ext cx="1868805" cy="1868805"/>
          </a:xfrm>
          <a:prstGeom prst="rect">
            <a:avLst/>
          </a:prstGeom>
          <a:noFill/>
          <a:extLst>
            <a:ext uri="{909E8E84-426E-40DD-AFC4-6F175D3DCCD1}">
              <a14:hiddenFill xmlns:a14="http://schemas.microsoft.com/office/drawing/2010/main">
                <a:solidFill>
                  <a:srgbClr val="FFFFFF"/>
                </a:solidFill>
              </a14:hiddenFill>
            </a:ext>
          </a:extLst>
        </p:spPr>
      </p:pic>
      <p:sp>
        <p:nvSpPr>
          <p:cNvPr id="24" name="object 12">
            <a:extLst>
              <a:ext uri="{FF2B5EF4-FFF2-40B4-BE49-F238E27FC236}">
                <a16:creationId xmlns:a16="http://schemas.microsoft.com/office/drawing/2014/main" id="{915F8307-C299-32BE-B703-196E5D446E7E}"/>
              </a:ext>
            </a:extLst>
          </p:cNvPr>
          <p:cNvSpPr/>
          <p:nvPr/>
        </p:nvSpPr>
        <p:spPr>
          <a:xfrm rot="5400000">
            <a:off x="7021402" y="3204826"/>
            <a:ext cx="322676" cy="435837"/>
          </a:xfrm>
          <a:custGeom>
            <a:avLst/>
            <a:gdLst/>
            <a:ahLst/>
            <a:cxnLst/>
            <a:rect l="l" t="t" r="r" b="b"/>
            <a:pathLst>
              <a:path w="350519" h="414654">
                <a:moveTo>
                  <a:pt x="262890" y="0"/>
                </a:moveTo>
                <a:lnTo>
                  <a:pt x="87630" y="0"/>
                </a:lnTo>
                <a:lnTo>
                  <a:pt x="87630" y="239268"/>
                </a:lnTo>
                <a:lnTo>
                  <a:pt x="0" y="239268"/>
                </a:lnTo>
                <a:lnTo>
                  <a:pt x="175260" y="414528"/>
                </a:lnTo>
                <a:lnTo>
                  <a:pt x="350520" y="239268"/>
                </a:lnTo>
                <a:lnTo>
                  <a:pt x="262890" y="239268"/>
                </a:lnTo>
                <a:lnTo>
                  <a:pt x="262890" y="0"/>
                </a:lnTo>
                <a:close/>
              </a:path>
            </a:pathLst>
          </a:custGeom>
          <a:solidFill>
            <a:srgbClr val="0070C0"/>
          </a:solidFill>
        </p:spPr>
        <p:txBody>
          <a:bodyPr wrap="square" lIns="0" tIns="0" rIns="0" bIns="0" rtlCol="0"/>
          <a:lstStyle/>
          <a:p>
            <a:endParaRPr>
              <a:latin typeface="BIZ UDPゴシック" panose="020B0400000000000000" pitchFamily="50" charset="-128"/>
              <a:ea typeface="BIZ UDPゴシック" panose="020B0400000000000000" pitchFamily="50" charset="-128"/>
            </a:endParaRPr>
          </a:p>
        </p:txBody>
      </p:sp>
      <p:sp>
        <p:nvSpPr>
          <p:cNvPr id="25" name="object 7">
            <a:extLst>
              <a:ext uri="{FF2B5EF4-FFF2-40B4-BE49-F238E27FC236}">
                <a16:creationId xmlns:a16="http://schemas.microsoft.com/office/drawing/2014/main" id="{40AAE851-BBFD-29A8-63C1-970C7E675D07}"/>
              </a:ext>
            </a:extLst>
          </p:cNvPr>
          <p:cNvSpPr txBox="1"/>
          <p:nvPr/>
        </p:nvSpPr>
        <p:spPr>
          <a:xfrm>
            <a:off x="5720751" y="4015400"/>
            <a:ext cx="1735455" cy="259045"/>
          </a:xfrm>
          <a:prstGeom prst="rect">
            <a:avLst/>
          </a:prstGeom>
        </p:spPr>
        <p:txBody>
          <a:bodyPr vert="horz" wrap="square" lIns="0" tIns="12700" rIns="0" bIns="0" rtlCol="0">
            <a:spAutoFit/>
          </a:bodyPr>
          <a:lstStyle/>
          <a:p>
            <a:pPr algn="ctr">
              <a:lnSpc>
                <a:spcPct val="100000"/>
              </a:lnSpc>
              <a:spcBef>
                <a:spcPts val="100"/>
              </a:spcBef>
            </a:pPr>
            <a:r>
              <a:rPr lang="ja-JP" altLang="en-US" sz="1600" dirty="0">
                <a:latin typeface="BIZ UDPゴシック" panose="020B0400000000000000" pitchFamily="50" charset="-128"/>
                <a:ea typeface="BIZ UDPゴシック" panose="020B0400000000000000" pitchFamily="50" charset="-128"/>
                <a:cs typeface="Meiryo UI"/>
              </a:rPr>
              <a:t>合成ウイルス</a:t>
            </a:r>
            <a:endParaRPr sz="1600" dirty="0">
              <a:latin typeface="BIZ UDPゴシック" panose="020B0400000000000000" pitchFamily="50" charset="-128"/>
              <a:ea typeface="BIZ UDPゴシック" panose="020B0400000000000000" pitchFamily="50" charset="-128"/>
              <a:cs typeface="Meiryo UI"/>
            </a:endParaRPr>
          </a:p>
        </p:txBody>
      </p:sp>
      <p:sp>
        <p:nvSpPr>
          <p:cNvPr id="28" name="object 7">
            <a:extLst>
              <a:ext uri="{FF2B5EF4-FFF2-40B4-BE49-F238E27FC236}">
                <a16:creationId xmlns:a16="http://schemas.microsoft.com/office/drawing/2014/main" id="{260E3964-4FE2-32C1-2D01-DDA2192E1A91}"/>
              </a:ext>
            </a:extLst>
          </p:cNvPr>
          <p:cNvSpPr txBox="1"/>
          <p:nvPr/>
        </p:nvSpPr>
        <p:spPr>
          <a:xfrm>
            <a:off x="10473171" y="3616716"/>
            <a:ext cx="1381463" cy="289823"/>
          </a:xfrm>
          <a:prstGeom prst="rect">
            <a:avLst/>
          </a:prstGeom>
        </p:spPr>
        <p:txBody>
          <a:bodyPr vert="horz" wrap="square" lIns="0" tIns="12700" rIns="0" bIns="0" rtlCol="0">
            <a:spAutoFit/>
          </a:bodyPr>
          <a:lstStyle/>
          <a:p>
            <a:pPr algn="ctr">
              <a:lnSpc>
                <a:spcPct val="100000"/>
              </a:lnSpc>
              <a:spcBef>
                <a:spcPts val="100"/>
              </a:spcBef>
            </a:pPr>
            <a:r>
              <a:rPr lang="ja-JP" altLang="en-US" sz="1800" spc="-10" dirty="0">
                <a:latin typeface="BIZ UDPゴシック" panose="020B0400000000000000" pitchFamily="50" charset="-128"/>
                <a:ea typeface="BIZ UDPゴシック" panose="020B0400000000000000" pitchFamily="50" charset="-128"/>
                <a:cs typeface="Meiryo UI"/>
              </a:rPr>
              <a:t>人工細胞</a:t>
            </a:r>
            <a:endParaRPr sz="1800" dirty="0">
              <a:latin typeface="BIZ UDPゴシック" panose="020B0400000000000000" pitchFamily="50" charset="-128"/>
              <a:ea typeface="BIZ UDPゴシック" panose="020B0400000000000000" pitchFamily="50" charset="-128"/>
              <a:cs typeface="Meiryo UI"/>
            </a:endParaRPr>
          </a:p>
        </p:txBody>
      </p:sp>
      <p:pic>
        <p:nvPicPr>
          <p:cNvPr id="30" name="図 29">
            <a:extLst>
              <a:ext uri="{FF2B5EF4-FFF2-40B4-BE49-F238E27FC236}">
                <a16:creationId xmlns:a16="http://schemas.microsoft.com/office/drawing/2014/main" id="{63FAA8B9-D17D-8AD4-0F54-AE4FB6C63F2B}"/>
              </a:ext>
            </a:extLst>
          </p:cNvPr>
          <p:cNvPicPr>
            <a:picLocks noChangeAspect="1"/>
          </p:cNvPicPr>
          <p:nvPr/>
        </p:nvPicPr>
        <p:blipFill>
          <a:blip r:embed="rId10"/>
          <a:stretch>
            <a:fillRect/>
          </a:stretch>
        </p:blipFill>
        <p:spPr>
          <a:xfrm>
            <a:off x="241666" y="2691617"/>
            <a:ext cx="4837137" cy="3704633"/>
          </a:xfrm>
          <a:prstGeom prst="rect">
            <a:avLst/>
          </a:prstGeom>
          <a:ln w="38100">
            <a:solidFill>
              <a:srgbClr val="FFC000"/>
            </a:solidFill>
          </a:ln>
          <a:effectLst>
            <a:glow rad="228600">
              <a:schemeClr val="accent3">
                <a:satMod val="175000"/>
                <a:alpha val="40000"/>
              </a:schemeClr>
            </a:glow>
          </a:effectLst>
        </p:spPr>
      </p:pic>
      <p:sp>
        <p:nvSpPr>
          <p:cNvPr id="32" name="テキスト ボックス 31">
            <a:extLst>
              <a:ext uri="{FF2B5EF4-FFF2-40B4-BE49-F238E27FC236}">
                <a16:creationId xmlns:a16="http://schemas.microsoft.com/office/drawing/2014/main" id="{F7F15397-6EEB-14F0-0BD8-F79A80C2587D}"/>
              </a:ext>
            </a:extLst>
          </p:cNvPr>
          <p:cNvSpPr txBox="1"/>
          <p:nvPr/>
        </p:nvSpPr>
        <p:spPr>
          <a:xfrm>
            <a:off x="38232" y="6430204"/>
            <a:ext cx="5690676" cy="369332"/>
          </a:xfrm>
          <a:prstGeom prst="rect">
            <a:avLst/>
          </a:prstGeom>
          <a:noFill/>
        </p:spPr>
        <p:txBody>
          <a:bodyPr wrap="square">
            <a:spAutoFit/>
          </a:bodyPr>
          <a:lstStyle/>
          <a:p>
            <a:r>
              <a:rPr lang="en-US" altLang="ja-JP" sz="600" dirty="0">
                <a:solidFill>
                  <a:srgbClr val="C00000"/>
                </a:solidFill>
                <a:latin typeface="Amasis MT Pro Black" panose="02040A04050005020304" pitchFamily="18" charset="0"/>
              </a:rPr>
              <a:t>https://www.nature.com/articles/s42256-022-00465-9?fbclid=IwAR11_V1cd9SUxEvUfwrWMA7TUcroyYIY1nBDUL3KaS-8B4rG5MIqZCmjm0M&amp;utm_medium=affiliate&amp;utm_source=commission_junction&amp;utm_campaign=CONR_PF018_ECOM_GL_PHSS_ALWYS_PRODUCT&amp;utm_content=productdatafeed&amp;utm_term=PID100032693&amp;CJEVENT=1802051ea98a11ec827c01bb0a1c0e11#Fig1</a:t>
            </a:r>
            <a:endParaRPr lang="ja-JP" altLang="en-US" sz="600" dirty="0">
              <a:solidFill>
                <a:srgbClr val="C00000"/>
              </a:solidFill>
              <a:latin typeface="Amasis MT Pro Black" panose="02040A04050005020304" pitchFamily="18" charset="0"/>
            </a:endParaRPr>
          </a:p>
        </p:txBody>
      </p:sp>
      <p:sp>
        <p:nvSpPr>
          <p:cNvPr id="33" name="テキスト ボックス 32">
            <a:extLst>
              <a:ext uri="{FF2B5EF4-FFF2-40B4-BE49-F238E27FC236}">
                <a16:creationId xmlns:a16="http://schemas.microsoft.com/office/drawing/2014/main" id="{41FB0CD3-790F-F650-FA50-58DD64D5B51D}"/>
              </a:ext>
            </a:extLst>
          </p:cNvPr>
          <p:cNvSpPr txBox="1"/>
          <p:nvPr/>
        </p:nvSpPr>
        <p:spPr>
          <a:xfrm>
            <a:off x="476982" y="2383840"/>
            <a:ext cx="4350751" cy="307777"/>
          </a:xfrm>
          <a:prstGeom prst="rect">
            <a:avLst/>
          </a:prstGeom>
          <a:noFill/>
        </p:spPr>
        <p:txBody>
          <a:bodyPr wrap="square" rtlCol="0">
            <a:spAutoFit/>
          </a:bodyPr>
          <a:lstStyle/>
          <a:p>
            <a:pPr algn="ctr"/>
            <a:r>
              <a:rPr kumimoji="1" lang="en-US" altLang="ja-JP" sz="1400" b="1" dirty="0">
                <a:solidFill>
                  <a:srgbClr val="C00000"/>
                </a:solidFill>
                <a:latin typeface="BIZ UDPゴシック" panose="020B0400000000000000" pitchFamily="50" charset="-128"/>
                <a:ea typeface="BIZ UDPゴシック" panose="020B0400000000000000" pitchFamily="50" charset="-128"/>
              </a:rPr>
              <a:t>【</a:t>
            </a:r>
            <a:r>
              <a:rPr kumimoji="1" lang="ja-JP" altLang="en-US" sz="1400" b="1" dirty="0">
                <a:solidFill>
                  <a:srgbClr val="C00000"/>
                </a:solidFill>
                <a:latin typeface="BIZ UDPゴシック" panose="020B0400000000000000" pitchFamily="50" charset="-128"/>
                <a:ea typeface="BIZ UDPゴシック" panose="020B0400000000000000" pitchFamily="50" charset="-128"/>
              </a:rPr>
              <a:t>創薬専用</a:t>
            </a:r>
            <a:r>
              <a:rPr kumimoji="1" lang="en-US" altLang="ja-JP" sz="1400" b="1" dirty="0">
                <a:solidFill>
                  <a:srgbClr val="C00000"/>
                </a:solidFill>
                <a:latin typeface="BIZ UDPゴシック" panose="020B0400000000000000" pitchFamily="50" charset="-128"/>
                <a:ea typeface="BIZ UDPゴシック" panose="020B0400000000000000" pitchFamily="50" charset="-128"/>
              </a:rPr>
              <a:t>AI】 6</a:t>
            </a:r>
            <a:r>
              <a:rPr kumimoji="1" lang="ja-JP" altLang="en-US" sz="1400" b="1" dirty="0">
                <a:solidFill>
                  <a:srgbClr val="C00000"/>
                </a:solidFill>
                <a:latin typeface="BIZ UDPゴシック" panose="020B0400000000000000" pitchFamily="50" charset="-128"/>
                <a:ea typeface="BIZ UDPゴシック" panose="020B0400000000000000" pitchFamily="50" charset="-128"/>
              </a:rPr>
              <a:t>時間で</a:t>
            </a:r>
            <a:r>
              <a:rPr kumimoji="1" lang="en-US" altLang="ja-JP" sz="1400" b="1" dirty="0">
                <a:solidFill>
                  <a:srgbClr val="C00000"/>
                </a:solidFill>
                <a:latin typeface="BIZ UDPゴシック" panose="020B0400000000000000" pitchFamily="50" charset="-128"/>
                <a:ea typeface="BIZ UDPゴシック" panose="020B0400000000000000" pitchFamily="50" charset="-128"/>
              </a:rPr>
              <a:t>4</a:t>
            </a:r>
            <a:r>
              <a:rPr kumimoji="1" lang="ja-JP" altLang="en-US" sz="1400" b="1" dirty="0">
                <a:solidFill>
                  <a:srgbClr val="C00000"/>
                </a:solidFill>
                <a:latin typeface="BIZ UDPゴシック" panose="020B0400000000000000" pitchFamily="50" charset="-128"/>
                <a:ea typeface="BIZ UDPゴシック" panose="020B0400000000000000" pitchFamily="50" charset="-128"/>
              </a:rPr>
              <a:t>万種類の毒物をデザイン</a:t>
            </a:r>
          </a:p>
        </p:txBody>
      </p:sp>
    </p:spTree>
    <p:extLst>
      <p:ext uri="{BB962C8B-B14F-4D97-AF65-F5344CB8AC3E}">
        <p14:creationId xmlns:p14="http://schemas.microsoft.com/office/powerpoint/2010/main" val="4286144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1" y="0"/>
            <a:ext cx="12191999" cy="6858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a:latin typeface="Arial Rounded MT Bold" panose="020F0704030504030204" pitchFamily="34" charset="0"/>
                <a:ea typeface="BIZ UDPゴシック" panose="020B0400000000000000" pitchFamily="50" charset="-128"/>
              </a:rPr>
              <a:t>Open Source Pharma</a:t>
            </a:r>
          </a:p>
          <a:p>
            <a:pPr algn="ctr"/>
            <a:endParaRPr lang="en-US" altLang="ja-JP" sz="2000" dirty="0">
              <a:solidFill>
                <a:schemeClr val="accent1">
                  <a:lumMod val="20000"/>
                  <a:lumOff val="80000"/>
                </a:schemeClr>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r>
              <a:rPr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①創薬</a:t>
            </a:r>
            <a:r>
              <a:rPr lang="en-US" altLang="ja-JP"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GitHub</a:t>
            </a:r>
            <a:r>
              <a:rPr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a:t>
            </a:r>
            <a:r>
              <a:rPr lang="ja-JP" altLang="en-US" sz="2800" dirty="0">
                <a:solidFill>
                  <a:schemeClr val="bg1"/>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オープンソース開発プラットフォーム</a:t>
            </a:r>
            <a:endParaRPr lang="en-US" altLang="ja-JP" sz="2800" dirty="0">
              <a:solidFill>
                <a:schemeClr val="bg1"/>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r>
              <a:rPr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②インフルエンサーとの共創：</a:t>
            </a:r>
            <a:r>
              <a:rPr kumimoji="1" lang="en-US" altLang="ja-JP" sz="2800" b="1" dirty="0">
                <a:latin typeface="BIZ UDPゴシック" panose="020B0400000000000000" pitchFamily="50" charset="-128"/>
                <a:ea typeface="BIZ UDPゴシック" panose="020B0400000000000000" pitchFamily="50" charset="-128"/>
              </a:rPr>
              <a:t>Isomorphic Labs</a:t>
            </a:r>
            <a:endParaRPr lang="en-US" altLang="ja-JP" sz="2800" dirty="0">
              <a:solidFill>
                <a:schemeClr val="bg1"/>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r>
              <a:rPr lang="ja-JP" altLang="en-US" sz="2800" dirty="0">
                <a:solidFill>
                  <a:schemeClr val="bg1"/>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③未活用データオープンソースファーマ</a:t>
            </a:r>
            <a:endParaRPr lang="en-US" altLang="ja-JP" sz="2800" dirty="0">
              <a:solidFill>
                <a:schemeClr val="bg1"/>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a:p>
            <a:pPr algn="ctr"/>
            <a:r>
              <a:rPr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④いずれにせよ</a:t>
            </a:r>
            <a:r>
              <a:rPr lang="en-US" altLang="ja-JP"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AI</a:t>
            </a:r>
            <a:r>
              <a:rPr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rPr>
              <a:t>を民主化を見習って創薬の民主化を実現</a:t>
            </a:r>
            <a:endParaRPr kumimoji="1" lang="ja-JP" altLang="en-US" sz="2800" dirty="0">
              <a:solidFill>
                <a:srgbClr val="FF0000"/>
              </a:solidFill>
              <a:effectLst>
                <a:outerShdw blurRad="38100" dist="38100" dir="2700000" algn="tl">
                  <a:srgbClr val="000000">
                    <a:alpha val="43137"/>
                  </a:srgbClr>
                </a:outerShdw>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75065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D0FC7B8-0485-88E9-B7F6-3EC353E0CF76}"/>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bg1"/>
                </a:solidFill>
                <a:latin typeface="BIZ UDPゴシック" panose="020B0400000000000000" pitchFamily="50" charset="-128"/>
                <a:ea typeface="BIZ UDPゴシック" panose="020B0400000000000000" pitchFamily="50" charset="-128"/>
              </a:rPr>
              <a:t>創薬</a:t>
            </a:r>
            <a:r>
              <a:rPr lang="en-US" altLang="ja-JP" sz="2400" b="1" dirty="0">
                <a:solidFill>
                  <a:schemeClr val="bg1"/>
                </a:solidFill>
                <a:latin typeface="BIZ UDPゴシック" panose="020B0400000000000000" pitchFamily="50" charset="-128"/>
                <a:ea typeface="BIZ UDPゴシック" panose="020B0400000000000000" pitchFamily="50" charset="-128"/>
              </a:rPr>
              <a:t>GitHub:</a:t>
            </a:r>
            <a:r>
              <a:rPr lang="ja-JP" altLang="en-US" sz="2400" b="1" dirty="0">
                <a:solidFill>
                  <a:schemeClr val="bg1"/>
                </a:solidFill>
                <a:latin typeface="BIZ UDPゴシック" panose="020B0400000000000000" pitchFamily="50" charset="-128"/>
                <a:ea typeface="BIZ UDPゴシック" panose="020B0400000000000000" pitchFamily="50" charset="-128"/>
              </a:rPr>
              <a:t>オープンソース開発プラットフォーム</a:t>
            </a:r>
            <a:endParaRPr lang="en-US" altLang="ja-JP" sz="2400" b="1" dirty="0">
              <a:solidFill>
                <a:schemeClr val="bg1"/>
              </a:solidFill>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6920AEB3-3CA0-D3E1-679E-FF51333271A3}"/>
              </a:ext>
            </a:extLst>
          </p:cNvPr>
          <p:cNvPicPr>
            <a:picLocks noChangeAspect="1"/>
          </p:cNvPicPr>
          <p:nvPr/>
        </p:nvPicPr>
        <p:blipFill>
          <a:blip r:embed="rId2"/>
          <a:stretch>
            <a:fillRect/>
          </a:stretch>
        </p:blipFill>
        <p:spPr>
          <a:xfrm>
            <a:off x="577465" y="477705"/>
            <a:ext cx="11037176" cy="6380295"/>
          </a:xfrm>
          <a:prstGeom prst="rect">
            <a:avLst/>
          </a:prstGeom>
        </p:spPr>
      </p:pic>
    </p:spTree>
    <p:extLst>
      <p:ext uri="{BB962C8B-B14F-4D97-AF65-F5344CB8AC3E}">
        <p14:creationId xmlns:p14="http://schemas.microsoft.com/office/powerpoint/2010/main" val="3345032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Ｈａｓｓｂｉｓ氏：</a:t>
            </a:r>
            <a:r>
              <a:rPr kumimoji="1" lang="en-US" altLang="ja-JP" sz="2400" b="1" dirty="0">
                <a:latin typeface="BIZ UDPゴシック" panose="020B0400000000000000" pitchFamily="50" charset="-128"/>
                <a:ea typeface="BIZ UDPゴシック" panose="020B0400000000000000" pitchFamily="50" charset="-128"/>
              </a:rPr>
              <a:t>Isomorphic Labs</a:t>
            </a:r>
            <a:r>
              <a:rPr kumimoji="1" lang="ja-JP" altLang="en-US" sz="2400" b="1" dirty="0">
                <a:latin typeface="BIZ UDPゴシック" panose="020B0400000000000000" pitchFamily="50" charset="-128"/>
                <a:ea typeface="BIZ UDPゴシック" panose="020B0400000000000000" pitchFamily="50" charset="-128"/>
              </a:rPr>
              <a:t>＠創薬を設立</a:t>
            </a:r>
          </a:p>
        </p:txBody>
      </p:sp>
      <p:pic>
        <p:nvPicPr>
          <p:cNvPr id="14" name="図 13">
            <a:extLst>
              <a:ext uri="{FF2B5EF4-FFF2-40B4-BE49-F238E27FC236}">
                <a16:creationId xmlns:a16="http://schemas.microsoft.com/office/drawing/2014/main" id="{F8A48D2C-4B03-3731-A688-0BE64C849373}"/>
              </a:ext>
            </a:extLst>
          </p:cNvPr>
          <p:cNvPicPr>
            <a:picLocks noChangeAspect="1"/>
          </p:cNvPicPr>
          <p:nvPr/>
        </p:nvPicPr>
        <p:blipFill>
          <a:blip r:embed="rId2"/>
          <a:stretch>
            <a:fillRect/>
          </a:stretch>
        </p:blipFill>
        <p:spPr>
          <a:xfrm>
            <a:off x="0" y="463970"/>
            <a:ext cx="9079969" cy="6375854"/>
          </a:xfrm>
          <a:prstGeom prst="rect">
            <a:avLst/>
          </a:prstGeom>
        </p:spPr>
      </p:pic>
      <p:sp>
        <p:nvSpPr>
          <p:cNvPr id="16" name="テキスト ボックス 15">
            <a:extLst>
              <a:ext uri="{FF2B5EF4-FFF2-40B4-BE49-F238E27FC236}">
                <a16:creationId xmlns:a16="http://schemas.microsoft.com/office/drawing/2014/main" id="{60DA9879-4C1B-3B29-0A45-5BD99CA48E19}"/>
              </a:ext>
            </a:extLst>
          </p:cNvPr>
          <p:cNvSpPr txBox="1"/>
          <p:nvPr/>
        </p:nvSpPr>
        <p:spPr>
          <a:xfrm rot="19434398">
            <a:off x="1766044" y="2461266"/>
            <a:ext cx="4500412" cy="369332"/>
          </a:xfrm>
          <a:prstGeom prst="rect">
            <a:avLst/>
          </a:prstGeom>
          <a:noFill/>
        </p:spPr>
        <p:txBody>
          <a:bodyPr wrap="square">
            <a:spAutoFit/>
          </a:bodyPr>
          <a:lstStyle/>
          <a:p>
            <a:pPr algn="ctr"/>
            <a:r>
              <a:rPr lang="en-US" altLang="ja-JP" dirty="0">
                <a:solidFill>
                  <a:srgbClr val="C00000"/>
                </a:solidFill>
                <a:latin typeface="Cooper Black" panose="0208090404030B020404" pitchFamily="18" charset="0"/>
                <a:hlinkClick r:id="rId3"/>
              </a:rPr>
              <a:t>https://www.isomorphiclabs.com/</a:t>
            </a:r>
            <a:r>
              <a:rPr lang="ja-JP" altLang="en-US" dirty="0">
                <a:solidFill>
                  <a:srgbClr val="C00000"/>
                </a:solidFill>
                <a:latin typeface="Cooper Black" panose="0208090404030B020404" pitchFamily="18" charset="0"/>
              </a:rPr>
              <a:t>　</a:t>
            </a:r>
          </a:p>
        </p:txBody>
      </p:sp>
      <p:pic>
        <p:nvPicPr>
          <p:cNvPr id="3" name="図 2">
            <a:extLst>
              <a:ext uri="{FF2B5EF4-FFF2-40B4-BE49-F238E27FC236}">
                <a16:creationId xmlns:a16="http://schemas.microsoft.com/office/drawing/2014/main" id="{05FDE765-201E-DD61-733D-C6D47DADB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3340" y="2455422"/>
            <a:ext cx="4318755" cy="2675988"/>
          </a:xfrm>
          <a:prstGeom prst="rect">
            <a:avLst/>
          </a:prstGeom>
        </p:spPr>
      </p:pic>
      <p:sp>
        <p:nvSpPr>
          <p:cNvPr id="4" name="正方形/長方形 3">
            <a:extLst>
              <a:ext uri="{FF2B5EF4-FFF2-40B4-BE49-F238E27FC236}">
                <a16:creationId xmlns:a16="http://schemas.microsoft.com/office/drawing/2014/main" id="{197FDC16-493B-B007-32F4-295B8F3D89BE}"/>
              </a:ext>
            </a:extLst>
          </p:cNvPr>
          <p:cNvSpPr/>
          <p:nvPr/>
        </p:nvSpPr>
        <p:spPr>
          <a:xfrm>
            <a:off x="7871094" y="2184731"/>
            <a:ext cx="4123245" cy="307777"/>
          </a:xfrm>
          <a:prstGeom prst="rect">
            <a:avLst/>
          </a:prstGeom>
        </p:spPr>
        <p:txBody>
          <a:bodyPr wrap="none">
            <a:spAutoFit/>
          </a:bodyPr>
          <a:lstStyle/>
          <a:p>
            <a:r>
              <a:rPr lang="en-US" altLang="ja-JP" sz="1400" b="1" dirty="0" err="1">
                <a:latin typeface="游ゴシック" panose="020B0400000000000000" pitchFamily="50" charset="-128"/>
                <a:ea typeface="游ゴシック" panose="020B0400000000000000" pitchFamily="50" charset="-128"/>
              </a:rPr>
              <a:t>Demis</a:t>
            </a:r>
            <a:r>
              <a:rPr lang="en-US" altLang="ja-JP" sz="1400" b="1" dirty="0">
                <a:latin typeface="游ゴシック" panose="020B0400000000000000" pitchFamily="50" charset="-128"/>
                <a:ea typeface="游ゴシック" panose="020B0400000000000000" pitchFamily="50" charset="-128"/>
              </a:rPr>
              <a:t> Hassabis</a:t>
            </a:r>
            <a:r>
              <a:rPr lang="en-US" altLang="ja-JP" sz="1400" dirty="0">
                <a:latin typeface="游ゴシック" panose="020B0400000000000000" pitchFamily="50" charset="-128"/>
                <a:ea typeface="游ゴシック" panose="020B0400000000000000" pitchFamily="50" charset="-128"/>
              </a:rPr>
              <a:t>, the CEO of Google DeepMind</a:t>
            </a:r>
            <a:endParaRPr lang="ja-JP" altLang="en-US" sz="1400" dirty="0">
              <a:latin typeface="游ゴシック" panose="020B0400000000000000" pitchFamily="50" charset="-128"/>
              <a:ea typeface="游ゴシック" panose="020B0400000000000000" pitchFamily="50" charset="-128"/>
            </a:endParaRPr>
          </a:p>
        </p:txBody>
      </p:sp>
      <p:sp>
        <p:nvSpPr>
          <p:cNvPr id="5" name="正方形/長方形 4">
            <a:extLst>
              <a:ext uri="{FF2B5EF4-FFF2-40B4-BE49-F238E27FC236}">
                <a16:creationId xmlns:a16="http://schemas.microsoft.com/office/drawing/2014/main" id="{B29434EC-6DAE-5EBE-4AAC-5CF32B461B6A}"/>
              </a:ext>
            </a:extLst>
          </p:cNvPr>
          <p:cNvSpPr/>
          <p:nvPr/>
        </p:nvSpPr>
        <p:spPr>
          <a:xfrm>
            <a:off x="8011372" y="5131410"/>
            <a:ext cx="3584636" cy="215444"/>
          </a:xfrm>
          <a:prstGeom prst="rect">
            <a:avLst/>
          </a:prstGeom>
        </p:spPr>
        <p:txBody>
          <a:bodyPr wrap="none">
            <a:spAutoFit/>
          </a:bodyPr>
          <a:lstStyle/>
          <a:p>
            <a:r>
              <a:rPr lang="en-US" altLang="ja-JP" sz="800" dirty="0" err="1">
                <a:latin typeface="Verdana Pro Black" panose="020B0604020202020204" pitchFamily="34" charset="0"/>
                <a:ea typeface="游ゴシック" panose="020B0400000000000000" pitchFamily="50" charset="-128"/>
              </a:rPr>
              <a:t>Sorce</a:t>
            </a:r>
            <a:r>
              <a:rPr lang="ja-JP" altLang="en-US" sz="800" dirty="0">
                <a:latin typeface="Verdana Pro Black" panose="020B0604020202020204" pitchFamily="34" charset="0"/>
                <a:ea typeface="游ゴシック" panose="020B0400000000000000" pitchFamily="50" charset="-128"/>
              </a:rPr>
              <a:t>：</a:t>
            </a:r>
            <a:r>
              <a:rPr lang="en-US" altLang="ja-JP" sz="800" dirty="0">
                <a:latin typeface="Verdana Pro Black" panose="020B0604020202020204" pitchFamily="34" charset="0"/>
                <a:ea typeface="游ゴシック" panose="020B0400000000000000" pitchFamily="50" charset="-128"/>
              </a:rPr>
              <a:t>https://www.w3livenews.com/News/ReadArticle</a:t>
            </a:r>
            <a:endParaRPr lang="ja-JP" altLang="en-US" sz="800" dirty="0">
              <a:latin typeface="Verdana Pro Black" panose="020B0604020202020204" pitchFamily="34" charset="0"/>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947169F0-AC11-9870-3F98-FE4DFC43C6D4}"/>
              </a:ext>
            </a:extLst>
          </p:cNvPr>
          <p:cNvSpPr txBox="1"/>
          <p:nvPr/>
        </p:nvSpPr>
        <p:spPr>
          <a:xfrm>
            <a:off x="7773340" y="3690049"/>
            <a:ext cx="2408140" cy="523220"/>
          </a:xfrm>
          <a:prstGeom prst="rect">
            <a:avLst/>
          </a:prstGeom>
          <a:noFill/>
        </p:spPr>
        <p:txBody>
          <a:bodyPr wrap="square" rtlCol="0">
            <a:spAutoFit/>
          </a:bodyPr>
          <a:lstStyle/>
          <a:p>
            <a:pPr algn="ctr"/>
            <a:r>
              <a:rPr kumimoji="1" lang="ja-JP" altLang="en-US" sz="1400" b="1" dirty="0">
                <a:solidFill>
                  <a:schemeClr val="bg1"/>
                </a:solidFill>
              </a:rPr>
              <a:t>世界的ゲーマーであり、</a:t>
            </a:r>
            <a:endParaRPr kumimoji="1" lang="en-US" altLang="ja-JP" sz="1400" b="1" dirty="0">
              <a:solidFill>
                <a:schemeClr val="bg1"/>
              </a:solidFill>
            </a:endParaRPr>
          </a:p>
          <a:p>
            <a:pPr algn="ctr"/>
            <a:r>
              <a:rPr kumimoji="1" lang="ja-JP" altLang="en-US" sz="1400" b="1" dirty="0">
                <a:solidFill>
                  <a:schemeClr val="bg1"/>
                </a:solidFill>
              </a:rPr>
              <a:t>ゲーム開発者でもある！</a:t>
            </a:r>
          </a:p>
        </p:txBody>
      </p:sp>
    </p:spTree>
    <p:extLst>
      <p:ext uri="{BB962C8B-B14F-4D97-AF65-F5344CB8AC3E}">
        <p14:creationId xmlns:p14="http://schemas.microsoft.com/office/powerpoint/2010/main" val="3318751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A05A71B-2FB1-4F8D-8C32-29C2B4DD9AB8}"/>
              </a:ext>
            </a:extLst>
          </p:cNvPr>
          <p:cNvSpPr txBox="1"/>
          <p:nvPr/>
        </p:nvSpPr>
        <p:spPr>
          <a:xfrm>
            <a:off x="-2" y="4448"/>
            <a:ext cx="12192000" cy="461665"/>
          </a:xfrm>
          <a:prstGeom prst="rect">
            <a:avLst/>
          </a:prstGeom>
          <a:solidFill>
            <a:srgbClr val="002060"/>
          </a:solidFill>
        </p:spPr>
        <p:txBody>
          <a:bodyPr wrap="square" rtlCol="0">
            <a:spAutoFit/>
          </a:bodyP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偏る研究領域と未活用データ</a:t>
            </a:r>
          </a:p>
        </p:txBody>
      </p:sp>
      <p:pic>
        <p:nvPicPr>
          <p:cNvPr id="3" name="図 2">
            <a:extLst>
              <a:ext uri="{FF2B5EF4-FFF2-40B4-BE49-F238E27FC236}">
                <a16:creationId xmlns:a16="http://schemas.microsoft.com/office/drawing/2014/main" id="{BF9A9E49-BF6E-4975-8207-E8A2A579BE6F}"/>
              </a:ext>
            </a:extLst>
          </p:cNvPr>
          <p:cNvPicPr>
            <a:picLocks noChangeAspect="1"/>
          </p:cNvPicPr>
          <p:nvPr/>
        </p:nvPicPr>
        <p:blipFill>
          <a:blip r:embed="rId2"/>
          <a:stretch>
            <a:fillRect/>
          </a:stretch>
        </p:blipFill>
        <p:spPr>
          <a:xfrm>
            <a:off x="2323073" y="2438400"/>
            <a:ext cx="6943725" cy="4419600"/>
          </a:xfrm>
          <a:prstGeom prst="rect">
            <a:avLst/>
          </a:prstGeom>
        </p:spPr>
      </p:pic>
      <p:sp>
        <p:nvSpPr>
          <p:cNvPr id="7" name="二等辺三角形 6">
            <a:extLst>
              <a:ext uri="{FF2B5EF4-FFF2-40B4-BE49-F238E27FC236}">
                <a16:creationId xmlns:a16="http://schemas.microsoft.com/office/drawing/2014/main" id="{EDB1531E-9DC5-49A2-A207-04AF77553A42}"/>
              </a:ext>
            </a:extLst>
          </p:cNvPr>
          <p:cNvSpPr/>
          <p:nvPr/>
        </p:nvSpPr>
        <p:spPr>
          <a:xfrm>
            <a:off x="4629523" y="1349172"/>
            <a:ext cx="2492189" cy="1178875"/>
          </a:xfrm>
          <a:custGeom>
            <a:avLst/>
            <a:gdLst>
              <a:gd name="connsiteX0" fmla="*/ 0 w 2492189"/>
              <a:gd name="connsiteY0" fmla="*/ 1178875 h 1178875"/>
              <a:gd name="connsiteX1" fmla="*/ 402904 w 2492189"/>
              <a:gd name="connsiteY1" fmla="*/ 797705 h 1178875"/>
              <a:gd name="connsiteX2" fmla="*/ 843191 w 2492189"/>
              <a:gd name="connsiteY2" fmla="*/ 381170 h 1178875"/>
              <a:gd name="connsiteX3" fmla="*/ 1246095 w 2492189"/>
              <a:gd name="connsiteY3" fmla="*/ 0 h 1178875"/>
              <a:gd name="connsiteX4" fmla="*/ 1673921 w 2492189"/>
              <a:gd name="connsiteY4" fmla="*/ 404747 h 1178875"/>
              <a:gd name="connsiteX5" fmla="*/ 2051902 w 2492189"/>
              <a:gd name="connsiteY5" fmla="*/ 762339 h 1178875"/>
              <a:gd name="connsiteX6" fmla="*/ 2492189 w 2492189"/>
              <a:gd name="connsiteY6" fmla="*/ 1178875 h 1178875"/>
              <a:gd name="connsiteX7" fmla="*/ 1993751 w 2492189"/>
              <a:gd name="connsiteY7" fmla="*/ 1178875 h 1178875"/>
              <a:gd name="connsiteX8" fmla="*/ 1545157 w 2492189"/>
              <a:gd name="connsiteY8" fmla="*/ 1178875 h 1178875"/>
              <a:gd name="connsiteX9" fmla="*/ 1096563 w 2492189"/>
              <a:gd name="connsiteY9" fmla="*/ 1178875 h 1178875"/>
              <a:gd name="connsiteX10" fmla="*/ 623047 w 2492189"/>
              <a:gd name="connsiteY10" fmla="*/ 1178875 h 1178875"/>
              <a:gd name="connsiteX11" fmla="*/ 0 w 2492189"/>
              <a:gd name="connsiteY11" fmla="*/ 1178875 h 117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2189" h="1178875" fill="none" extrusionOk="0">
                <a:moveTo>
                  <a:pt x="0" y="1178875"/>
                </a:moveTo>
                <a:cubicBezTo>
                  <a:pt x="57310" y="1039278"/>
                  <a:pt x="236940" y="1011390"/>
                  <a:pt x="402904" y="797705"/>
                </a:cubicBezTo>
                <a:cubicBezTo>
                  <a:pt x="568868" y="584020"/>
                  <a:pt x="730879" y="489901"/>
                  <a:pt x="843191" y="381170"/>
                </a:cubicBezTo>
                <a:cubicBezTo>
                  <a:pt x="955502" y="272439"/>
                  <a:pt x="1154553" y="121047"/>
                  <a:pt x="1246095" y="0"/>
                </a:cubicBezTo>
                <a:cubicBezTo>
                  <a:pt x="1360272" y="106642"/>
                  <a:pt x="1553872" y="344421"/>
                  <a:pt x="1673921" y="404747"/>
                </a:cubicBezTo>
                <a:cubicBezTo>
                  <a:pt x="1793970" y="465073"/>
                  <a:pt x="1856752" y="650813"/>
                  <a:pt x="2051902" y="762339"/>
                </a:cubicBezTo>
                <a:cubicBezTo>
                  <a:pt x="2247052" y="873865"/>
                  <a:pt x="2385615" y="1103567"/>
                  <a:pt x="2492189" y="1178875"/>
                </a:cubicBezTo>
                <a:cubicBezTo>
                  <a:pt x="2297211" y="1205916"/>
                  <a:pt x="2103450" y="1121635"/>
                  <a:pt x="1993751" y="1178875"/>
                </a:cubicBezTo>
                <a:cubicBezTo>
                  <a:pt x="1884052" y="1236115"/>
                  <a:pt x="1651728" y="1150217"/>
                  <a:pt x="1545157" y="1178875"/>
                </a:cubicBezTo>
                <a:cubicBezTo>
                  <a:pt x="1438586" y="1207533"/>
                  <a:pt x="1273828" y="1132977"/>
                  <a:pt x="1096563" y="1178875"/>
                </a:cubicBezTo>
                <a:cubicBezTo>
                  <a:pt x="919298" y="1224773"/>
                  <a:pt x="773681" y="1174204"/>
                  <a:pt x="623047" y="1178875"/>
                </a:cubicBezTo>
                <a:cubicBezTo>
                  <a:pt x="472413" y="1183546"/>
                  <a:pt x="281256" y="1148777"/>
                  <a:pt x="0" y="1178875"/>
                </a:cubicBezTo>
                <a:close/>
              </a:path>
              <a:path w="2492189" h="1178875" stroke="0" extrusionOk="0">
                <a:moveTo>
                  <a:pt x="0" y="1178875"/>
                </a:moveTo>
                <a:cubicBezTo>
                  <a:pt x="123683" y="1001377"/>
                  <a:pt x="237283" y="997237"/>
                  <a:pt x="415365" y="785917"/>
                </a:cubicBezTo>
                <a:cubicBezTo>
                  <a:pt x="593447" y="574597"/>
                  <a:pt x="682287" y="600930"/>
                  <a:pt x="818269" y="404747"/>
                </a:cubicBezTo>
                <a:cubicBezTo>
                  <a:pt x="954251" y="208564"/>
                  <a:pt x="1152334" y="89246"/>
                  <a:pt x="1246095" y="0"/>
                </a:cubicBezTo>
                <a:cubicBezTo>
                  <a:pt x="1355272" y="98360"/>
                  <a:pt x="1461530" y="274210"/>
                  <a:pt x="1648999" y="381170"/>
                </a:cubicBezTo>
                <a:cubicBezTo>
                  <a:pt x="1836468" y="488130"/>
                  <a:pt x="1852513" y="644380"/>
                  <a:pt x="2064363" y="774128"/>
                </a:cubicBezTo>
                <a:cubicBezTo>
                  <a:pt x="2276213" y="903875"/>
                  <a:pt x="2347204" y="1100170"/>
                  <a:pt x="2492189" y="1178875"/>
                </a:cubicBezTo>
                <a:cubicBezTo>
                  <a:pt x="2389109" y="1219850"/>
                  <a:pt x="2209531" y="1129163"/>
                  <a:pt x="2068517" y="1178875"/>
                </a:cubicBezTo>
                <a:cubicBezTo>
                  <a:pt x="1927503" y="1228587"/>
                  <a:pt x="1633716" y="1141600"/>
                  <a:pt x="1520235" y="1178875"/>
                </a:cubicBezTo>
                <a:cubicBezTo>
                  <a:pt x="1406754" y="1216150"/>
                  <a:pt x="1186403" y="1165166"/>
                  <a:pt x="1071641" y="1178875"/>
                </a:cubicBezTo>
                <a:cubicBezTo>
                  <a:pt x="956879" y="1192584"/>
                  <a:pt x="672498" y="1167274"/>
                  <a:pt x="523360" y="1178875"/>
                </a:cubicBezTo>
                <a:cubicBezTo>
                  <a:pt x="374222" y="1190476"/>
                  <a:pt x="200117" y="1156502"/>
                  <a:pt x="0" y="1178875"/>
                </a:cubicBezTo>
                <a:close/>
              </a:path>
            </a:pathLst>
          </a:custGeom>
          <a:solidFill>
            <a:srgbClr val="002060"/>
          </a:solidFill>
          <a:ln>
            <a:prstDash val="sysDash"/>
            <a:extLst>
              <a:ext uri="{C807C97D-BFC1-408E-A445-0C87EB9F89A2}">
                <ask:lineSketchStyleProps xmlns:ask="http://schemas.microsoft.com/office/drawing/2018/sketchyshapes" sd="461389415">
                  <a:prstGeom prst="triangle">
                    <a:avLst/>
                  </a:prstGeom>
                  <ask:type>
                    <ask:lineSketchScribble/>
                  </ask:type>
                </ask:lineSketchStyleProps>
              </a:ext>
            </a:extLst>
          </a:ln>
          <a:effectLst>
            <a:glow rad="228600">
              <a:schemeClr val="accent1">
                <a:satMod val="175000"/>
                <a:alpha val="40000"/>
              </a:schemeClr>
            </a:glow>
            <a:softEdge rad="3175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6AB41F5A-1EA7-4587-94BB-D3568D34C1A4}"/>
              </a:ext>
            </a:extLst>
          </p:cNvPr>
          <p:cNvCxnSpPr>
            <a:cxnSpLocks/>
          </p:cNvCxnSpPr>
          <p:nvPr/>
        </p:nvCxnSpPr>
        <p:spPr>
          <a:xfrm flipH="1">
            <a:off x="0" y="2519383"/>
            <a:ext cx="6045492" cy="0"/>
          </a:xfrm>
          <a:prstGeom prst="line">
            <a:avLst/>
          </a:prstGeom>
          <a:ln w="3175">
            <a:solidFill>
              <a:schemeClr val="accent5">
                <a:lumMod val="40000"/>
                <a:lumOff val="60000"/>
              </a:schemeClr>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424E54C-BF0C-4EE0-B7B6-768F5C5A6C25}"/>
              </a:ext>
            </a:extLst>
          </p:cNvPr>
          <p:cNvCxnSpPr>
            <a:cxnSpLocks/>
          </p:cNvCxnSpPr>
          <p:nvPr/>
        </p:nvCxnSpPr>
        <p:spPr>
          <a:xfrm flipH="1">
            <a:off x="8158579" y="2472613"/>
            <a:ext cx="4033421" cy="0"/>
          </a:xfrm>
          <a:prstGeom prst="line">
            <a:avLst/>
          </a:prstGeom>
          <a:ln w="3175">
            <a:solidFill>
              <a:schemeClr val="accent5">
                <a:lumMod val="40000"/>
                <a:lumOff val="60000"/>
              </a:schemeClr>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511F0332-300B-8D13-04DC-6F06C39D44AE}"/>
              </a:ext>
            </a:extLst>
          </p:cNvPr>
          <p:cNvSpPr txBox="1"/>
          <p:nvPr/>
        </p:nvSpPr>
        <p:spPr>
          <a:xfrm>
            <a:off x="4629523" y="3920127"/>
            <a:ext cx="2492189" cy="523220"/>
          </a:xfrm>
          <a:prstGeom prst="rect">
            <a:avLst/>
          </a:prstGeom>
          <a:solidFill>
            <a:schemeClr val="accent2"/>
          </a:solidFill>
          <a:effectLst>
            <a:glow rad="228600">
              <a:schemeClr val="accent6">
                <a:satMod val="175000"/>
                <a:alpha val="40000"/>
              </a:schemeClr>
            </a:glow>
          </a:effectLst>
        </p:spPr>
        <p:txBody>
          <a:bodyPr wrap="square" rtlCol="0">
            <a:spAutoFit/>
          </a:bodyPr>
          <a:lstStyle/>
          <a:p>
            <a:pPr algn="ctr"/>
            <a:r>
              <a:rPr kumimoji="1" lang="ja-JP" altLang="en-US" sz="2800" dirty="0">
                <a:solidFill>
                  <a:schemeClr val="bg1">
                    <a:lumMod val="95000"/>
                  </a:schemeClr>
                </a:solidFill>
                <a:latin typeface="BIZ UDPゴシック" panose="020B0400000000000000" pitchFamily="50" charset="-128"/>
                <a:ea typeface="BIZ UDPゴシック" panose="020B0400000000000000" pitchFamily="50" charset="-128"/>
              </a:rPr>
              <a:t>未活用データ</a:t>
            </a:r>
          </a:p>
        </p:txBody>
      </p:sp>
      <p:sp>
        <p:nvSpPr>
          <p:cNvPr id="13" name="テキスト ボックス 12">
            <a:extLst>
              <a:ext uri="{FF2B5EF4-FFF2-40B4-BE49-F238E27FC236}">
                <a16:creationId xmlns:a16="http://schemas.microsoft.com/office/drawing/2014/main" id="{C293DDD3-439D-D509-2BC9-978C02541539}"/>
              </a:ext>
            </a:extLst>
          </p:cNvPr>
          <p:cNvSpPr txBox="1"/>
          <p:nvPr/>
        </p:nvSpPr>
        <p:spPr>
          <a:xfrm>
            <a:off x="1284300" y="604083"/>
            <a:ext cx="9795032" cy="523220"/>
          </a:xfrm>
          <a:prstGeom prst="rect">
            <a:avLst/>
          </a:prstGeom>
          <a:noFill/>
        </p:spPr>
        <p:txBody>
          <a:bodyPr wrap="square" rtlCol="0">
            <a:spAutoFit/>
          </a:bodyPr>
          <a:lstStyle/>
          <a:p>
            <a:pPr algn="ctr"/>
            <a:r>
              <a:rPr kumimoji="1" lang="ja-JP" altLang="en-US" sz="2800" dirty="0">
                <a:latin typeface="BIZ UDPゴシック" panose="020B0400000000000000" pitchFamily="50" charset="-128"/>
                <a:ea typeface="BIZ UDPゴシック" panose="020B0400000000000000" pitchFamily="50" charset="-128"/>
              </a:rPr>
              <a:t>タンパク質の研究の</a:t>
            </a:r>
            <a:r>
              <a:rPr kumimoji="1" lang="en-US" altLang="ja-JP" sz="2800" dirty="0">
                <a:highlight>
                  <a:srgbClr val="FFFF00"/>
                </a:highlight>
                <a:latin typeface="BIZ UDPゴシック" panose="020B0400000000000000" pitchFamily="50" charset="-128"/>
                <a:ea typeface="BIZ UDPゴシック" panose="020B0400000000000000" pitchFamily="50" charset="-128"/>
              </a:rPr>
              <a:t>75</a:t>
            </a:r>
            <a:r>
              <a:rPr kumimoji="1" lang="ja-JP" altLang="en-US" sz="2800" dirty="0">
                <a:highlight>
                  <a:srgbClr val="FFFF00"/>
                </a:highlight>
                <a:latin typeface="BIZ UDPゴシック" panose="020B0400000000000000" pitchFamily="50" charset="-128"/>
                <a:ea typeface="BIZ UDPゴシック" panose="020B0400000000000000" pitchFamily="50" charset="-128"/>
              </a:rPr>
              <a:t>％</a:t>
            </a:r>
            <a:r>
              <a:rPr kumimoji="1" lang="ja-JP" altLang="en-US" sz="2800" dirty="0">
                <a:latin typeface="BIZ UDPゴシック" panose="020B0400000000000000" pitchFamily="50" charset="-128"/>
                <a:ea typeface="BIZ UDPゴシック" panose="020B0400000000000000" pitchFamily="50" charset="-128"/>
              </a:rPr>
              <a:t>が、</a:t>
            </a:r>
            <a:r>
              <a:rPr kumimoji="1" lang="en-US" altLang="ja-JP" sz="2800" dirty="0">
                <a:solidFill>
                  <a:srgbClr val="C00000"/>
                </a:solidFill>
                <a:highlight>
                  <a:srgbClr val="FFFF00"/>
                </a:highlight>
                <a:latin typeface="BIZ UDPゴシック" panose="020B0400000000000000" pitchFamily="50" charset="-128"/>
                <a:ea typeface="BIZ UDPゴシック" panose="020B0400000000000000" pitchFamily="50" charset="-128"/>
              </a:rPr>
              <a:t>10</a:t>
            </a:r>
            <a:r>
              <a:rPr kumimoji="1" lang="ja-JP" altLang="en-US" sz="2800" dirty="0">
                <a:solidFill>
                  <a:srgbClr val="C00000"/>
                </a:solidFill>
                <a:highlight>
                  <a:srgbClr val="FFFF00"/>
                </a:highlight>
                <a:latin typeface="BIZ UDPゴシック" panose="020B0400000000000000" pitchFamily="50" charset="-128"/>
                <a:ea typeface="BIZ UDPゴシック" panose="020B0400000000000000" pitchFamily="50" charset="-128"/>
              </a:rPr>
              <a:t>％</a:t>
            </a:r>
            <a:r>
              <a:rPr kumimoji="1" lang="ja-JP" altLang="en-US" sz="2800" dirty="0">
                <a:latin typeface="BIZ UDPゴシック" panose="020B0400000000000000" pitchFamily="50" charset="-128"/>
                <a:ea typeface="BIZ UDPゴシック" panose="020B0400000000000000" pitchFamily="50" charset="-128"/>
              </a:rPr>
              <a:t>のタンパク質に集中</a:t>
            </a:r>
            <a:r>
              <a:rPr kumimoji="1" lang="en-US" altLang="ja-JP" baseline="30000" dirty="0">
                <a:latin typeface="BIZ UDPゴシック" panose="020B0400000000000000" pitchFamily="50" charset="-128"/>
                <a:ea typeface="BIZ UDPゴシック" panose="020B0400000000000000" pitchFamily="50" charset="-128"/>
              </a:rPr>
              <a:t>※</a:t>
            </a:r>
            <a:r>
              <a:rPr kumimoji="1" lang="ja-JP" altLang="en-US" baseline="30000" dirty="0">
                <a:latin typeface="BIZ UDPゴシック" panose="020B0400000000000000" pitchFamily="50" charset="-128"/>
                <a:ea typeface="BIZ UDPゴシック" panose="020B0400000000000000" pitchFamily="50" charset="-128"/>
              </a:rPr>
              <a:t>１</a:t>
            </a:r>
            <a:endParaRPr kumimoji="1" lang="ja-JP" altLang="en-US" sz="2800" baseline="30000" dirty="0">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06EDFC11-0F62-1B77-0DF4-C98AC7DC3F67}"/>
              </a:ext>
            </a:extLst>
          </p:cNvPr>
          <p:cNvSpPr txBox="1"/>
          <p:nvPr/>
        </p:nvSpPr>
        <p:spPr>
          <a:xfrm>
            <a:off x="7563775" y="1065218"/>
            <a:ext cx="4588100" cy="400110"/>
          </a:xfrm>
          <a:prstGeom prst="rect">
            <a:avLst/>
          </a:prstGeom>
          <a:noFill/>
        </p:spPr>
        <p:txBody>
          <a:bodyPr wrap="square" rtlCol="0">
            <a:spAutoFit/>
          </a:bodyPr>
          <a:lstStyle/>
          <a:p>
            <a:r>
              <a:rPr kumimoji="1" lang="en-US" altLang="ja-JP" sz="1000" dirty="0">
                <a:latin typeface="Amasis MT Pro Medium" panose="02040604050005020304" pitchFamily="18" charset="0"/>
                <a:ea typeface="BIZ UDPゴシック" panose="020B0400000000000000" pitchFamily="50" charset="-128"/>
              </a:rPr>
              <a:t>※</a:t>
            </a:r>
            <a:r>
              <a:rPr kumimoji="1" lang="ja-JP" altLang="en-US" sz="1000" dirty="0">
                <a:latin typeface="Amasis MT Pro Medium" panose="02040604050005020304" pitchFamily="18" charset="0"/>
                <a:ea typeface="BIZ UDPゴシック" panose="020B0400000000000000" pitchFamily="50" charset="-128"/>
              </a:rPr>
              <a:t>１：</a:t>
            </a:r>
            <a:r>
              <a:rPr kumimoji="1" lang="en-US" altLang="ja-JP" sz="1000" dirty="0">
                <a:latin typeface="Amasis MT Pro Medium" panose="02040604050005020304" pitchFamily="18" charset="0"/>
                <a:ea typeface="BIZ UDPゴシック" panose="020B0400000000000000" pitchFamily="50" charset="-128"/>
              </a:rPr>
              <a:t>Edwards A M, et al: Nature,470 : 163-165, Doi:10.1038/470163a (2011)  </a:t>
            </a:r>
            <a:r>
              <a:rPr kumimoji="1" lang="ja-JP" altLang="en-US" sz="1000" dirty="0">
                <a:latin typeface="Amasis MT Pro Medium" panose="02040604050005020304" pitchFamily="18" charset="0"/>
                <a:ea typeface="BIZ UDPゴシック" panose="020B0400000000000000" pitchFamily="50" charset="-128"/>
              </a:rPr>
              <a:t>　　　</a:t>
            </a:r>
            <a:endParaRPr kumimoji="1" lang="en-US" altLang="ja-JP" sz="1000" dirty="0">
              <a:latin typeface="Amasis MT Pro Medium" panose="02040604050005020304" pitchFamily="18" charset="0"/>
              <a:ea typeface="BIZ UDPゴシック" panose="020B0400000000000000" pitchFamily="50" charset="-128"/>
            </a:endParaRPr>
          </a:p>
          <a:p>
            <a:r>
              <a:rPr lang="ja-JP" altLang="en-US" sz="1000" dirty="0">
                <a:latin typeface="Amasis MT Pro Medium" panose="02040604050005020304" pitchFamily="18" charset="0"/>
                <a:ea typeface="BIZ UDPゴシック" panose="020B0400000000000000" pitchFamily="50" charset="-128"/>
              </a:rPr>
              <a:t>　　　この</a:t>
            </a:r>
            <a:r>
              <a:rPr lang="en-US" altLang="ja-JP" sz="1000" dirty="0">
                <a:latin typeface="Amasis MT Pro Medium" panose="02040604050005020304" pitchFamily="18" charset="0"/>
                <a:ea typeface="BIZ UDPゴシック" panose="020B0400000000000000" pitchFamily="50" charset="-128"/>
              </a:rPr>
              <a:t>Nature</a:t>
            </a:r>
            <a:r>
              <a:rPr lang="ja-JP" altLang="en-US" sz="1000" dirty="0">
                <a:latin typeface="Amasis MT Pro Medium" panose="02040604050005020304" pitchFamily="18" charset="0"/>
                <a:ea typeface="BIZ UDPゴシック" panose="020B0400000000000000" pitchFamily="50" charset="-128"/>
              </a:rPr>
              <a:t>は、</a:t>
            </a:r>
            <a:r>
              <a:rPr kumimoji="1" lang="ja-JP" altLang="en-US" sz="1000" dirty="0">
                <a:latin typeface="Amasis MT Pro Medium" panose="02040604050005020304" pitchFamily="18" charset="0"/>
                <a:ea typeface="BIZ UDPゴシック" panose="020B0400000000000000" pitchFamily="50" charset="-128"/>
              </a:rPr>
              <a:t>ヒトゲノム解読</a:t>
            </a:r>
            <a:r>
              <a:rPr kumimoji="1" lang="en-US" altLang="ja-JP" sz="1000" dirty="0">
                <a:latin typeface="Amasis MT Pro Medium" panose="02040604050005020304" pitchFamily="18" charset="0"/>
                <a:ea typeface="BIZ UDPゴシック" panose="020B0400000000000000" pitchFamily="50" charset="-128"/>
              </a:rPr>
              <a:t>10</a:t>
            </a:r>
            <a:r>
              <a:rPr kumimoji="1" lang="ja-JP" altLang="en-US" sz="1000" dirty="0">
                <a:latin typeface="Amasis MT Pro Medium" panose="02040604050005020304" pitchFamily="18" charset="0"/>
                <a:ea typeface="BIZ UDPゴシック" panose="020B0400000000000000" pitchFamily="50" charset="-128"/>
              </a:rPr>
              <a:t>周年記念号</a:t>
            </a:r>
            <a:r>
              <a:rPr kumimoji="1" lang="en-US" altLang="ja-JP" sz="1000" dirty="0">
                <a:latin typeface="Amasis MT Pro Medium" panose="02040604050005020304" pitchFamily="18" charset="0"/>
                <a:ea typeface="BIZ UDPゴシック" panose="020B0400000000000000" pitchFamily="50" charset="-128"/>
              </a:rPr>
              <a:t> </a:t>
            </a:r>
            <a:endParaRPr kumimoji="1" lang="ja-JP" altLang="en-US" sz="1000" dirty="0">
              <a:latin typeface="Amasis MT Pro Medium" panose="02040604050005020304" pitchFamily="18" charset="0"/>
              <a:ea typeface="BIZ UDPゴシック" panose="020B0400000000000000" pitchFamily="50" charset="-128"/>
            </a:endParaRPr>
          </a:p>
        </p:txBody>
      </p:sp>
      <p:sp>
        <p:nvSpPr>
          <p:cNvPr id="15" name="テキスト ボックス 14">
            <a:extLst>
              <a:ext uri="{FF2B5EF4-FFF2-40B4-BE49-F238E27FC236}">
                <a16:creationId xmlns:a16="http://schemas.microsoft.com/office/drawing/2014/main" id="{25038F43-4202-55AD-8544-B735985D205F}"/>
              </a:ext>
            </a:extLst>
          </p:cNvPr>
          <p:cNvSpPr txBox="1"/>
          <p:nvPr/>
        </p:nvSpPr>
        <p:spPr>
          <a:xfrm>
            <a:off x="1284300" y="1494902"/>
            <a:ext cx="9795032" cy="523220"/>
          </a:xfrm>
          <a:prstGeom prst="rect">
            <a:avLst/>
          </a:prstGeom>
          <a:noFill/>
        </p:spPr>
        <p:txBody>
          <a:bodyPr wrap="square" rtlCol="0">
            <a:spAutoFit/>
          </a:bodyPr>
          <a:lstStyle/>
          <a:p>
            <a:r>
              <a:rPr kumimoji="1" lang="ja-JP" altLang="en-US" sz="2800" dirty="0">
                <a:latin typeface="BIZ UDPゴシック" panose="020B0400000000000000" pitchFamily="50" charset="-128"/>
                <a:ea typeface="BIZ UDPゴシック" panose="020B0400000000000000" pitchFamily="50" charset="-128"/>
              </a:rPr>
              <a:t>ヒト遺伝子</a:t>
            </a:r>
            <a:r>
              <a:rPr kumimoji="1" lang="en-US" altLang="ja-JP" sz="2800" dirty="0">
                <a:highlight>
                  <a:srgbClr val="FFFF00"/>
                </a:highlight>
                <a:latin typeface="BIZ UDPゴシック" panose="020B0400000000000000" pitchFamily="50" charset="-128"/>
                <a:ea typeface="BIZ UDPゴシック" panose="020B0400000000000000" pitchFamily="50" charset="-128"/>
              </a:rPr>
              <a:t>19,000</a:t>
            </a:r>
            <a:r>
              <a:rPr lang="ja-JP" altLang="en-US" sz="2800" dirty="0">
                <a:latin typeface="BIZ UDPゴシック" panose="020B0400000000000000" pitchFamily="50" charset="-128"/>
                <a:ea typeface="BIZ UDPゴシック" panose="020B0400000000000000" pitchFamily="50" charset="-128"/>
              </a:rPr>
              <a:t>のうち</a:t>
            </a:r>
            <a:r>
              <a:rPr lang="ja-JP" altLang="en-US" sz="2800" dirty="0">
                <a:solidFill>
                  <a:schemeClr val="bg1"/>
                </a:solidFill>
                <a:latin typeface="BIZ UDPゴシック" panose="020B0400000000000000" pitchFamily="50" charset="-128"/>
                <a:ea typeface="BIZ UDPゴシック" panose="020B0400000000000000" pitchFamily="50" charset="-128"/>
              </a:rPr>
              <a:t>、</a:t>
            </a:r>
            <a:r>
              <a:rPr lang="ja-JP" altLang="en-US" sz="2800" dirty="0">
                <a:solidFill>
                  <a:srgbClr val="C00000"/>
                </a:solidFill>
                <a:highlight>
                  <a:srgbClr val="FFFF00"/>
                </a:highlight>
                <a:latin typeface="BIZ UDPゴシック" panose="020B0400000000000000" pitchFamily="50" charset="-128"/>
                <a:ea typeface="BIZ UDPゴシック" panose="020B0400000000000000" pitchFamily="50" charset="-128"/>
              </a:rPr>
              <a:t>２０００</a:t>
            </a:r>
            <a:r>
              <a:rPr lang="ja-JP" altLang="en-US" sz="2800" dirty="0">
                <a:latin typeface="BIZ UDPゴシック" panose="020B0400000000000000" pitchFamily="50" charset="-128"/>
                <a:ea typeface="BIZ UDPゴシック" panose="020B0400000000000000" pitchFamily="50" charset="-128"/>
              </a:rPr>
              <a:t>の遺伝子に研究が集中</a:t>
            </a:r>
            <a:r>
              <a:rPr kumimoji="1" lang="en-US" altLang="ja-JP" baseline="30000" dirty="0">
                <a:latin typeface="BIZ UDPゴシック" panose="020B0400000000000000" pitchFamily="50" charset="-128"/>
                <a:ea typeface="BIZ UDPゴシック" panose="020B0400000000000000" pitchFamily="50" charset="-128"/>
              </a:rPr>
              <a:t>※</a:t>
            </a:r>
            <a:r>
              <a:rPr kumimoji="1" lang="ja-JP" altLang="en-US" baseline="30000" dirty="0">
                <a:latin typeface="BIZ UDPゴシック" panose="020B0400000000000000" pitchFamily="50" charset="-128"/>
                <a:ea typeface="BIZ UDPゴシック" panose="020B0400000000000000" pitchFamily="50" charset="-128"/>
              </a:rPr>
              <a:t>２</a:t>
            </a:r>
            <a:endParaRPr kumimoji="1" lang="ja-JP" altLang="en-US" sz="2800" baseline="3000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9657412A-5109-B482-BF6B-1CAFC3785CD9}"/>
              </a:ext>
            </a:extLst>
          </p:cNvPr>
          <p:cNvSpPr txBox="1"/>
          <p:nvPr/>
        </p:nvSpPr>
        <p:spPr>
          <a:xfrm>
            <a:off x="7253057" y="2003878"/>
            <a:ext cx="4938944" cy="400110"/>
          </a:xfrm>
          <a:prstGeom prst="rect">
            <a:avLst/>
          </a:prstGeom>
          <a:noFill/>
        </p:spPr>
        <p:txBody>
          <a:bodyPr wrap="square" rtlCol="0">
            <a:spAutoFit/>
          </a:bodyPr>
          <a:lstStyle/>
          <a:p>
            <a:r>
              <a:rPr kumimoji="1" lang="en-US" altLang="ja-JP" sz="1000" dirty="0">
                <a:latin typeface="Amasis MT Pro Medium" panose="02040604050005020304" pitchFamily="18" charset="0"/>
                <a:ea typeface="BIZ UDPゴシック" panose="020B0400000000000000" pitchFamily="50" charset="-128"/>
              </a:rPr>
              <a:t>※</a:t>
            </a:r>
            <a:r>
              <a:rPr lang="ja-JP" altLang="en-US" sz="1000" dirty="0">
                <a:latin typeface="Amasis MT Pro Medium" panose="02040604050005020304" pitchFamily="18" charset="0"/>
                <a:ea typeface="BIZ UDPゴシック" panose="020B0400000000000000" pitchFamily="50" charset="-128"/>
              </a:rPr>
              <a:t>２</a:t>
            </a:r>
            <a:r>
              <a:rPr kumimoji="1" lang="ja-JP" altLang="en-US" sz="1000" dirty="0">
                <a:latin typeface="Amasis MT Pro Medium" panose="02040604050005020304" pitchFamily="18" charset="0"/>
                <a:ea typeface="BIZ UDPゴシック" panose="020B0400000000000000" pitchFamily="50" charset="-128"/>
              </a:rPr>
              <a:t>：</a:t>
            </a:r>
            <a:r>
              <a:rPr kumimoji="1" lang="en-US" altLang="ja-JP" sz="1000" dirty="0" err="1">
                <a:latin typeface="Amasis MT Pro Medium" panose="02040604050005020304" pitchFamily="18" charset="0"/>
                <a:ea typeface="BIZ UDPゴシック" panose="020B0400000000000000" pitchFamily="50" charset="-128"/>
              </a:rPr>
              <a:t>Stoeger</a:t>
            </a:r>
            <a:r>
              <a:rPr kumimoji="1" lang="en-US" altLang="ja-JP" sz="1000" dirty="0">
                <a:latin typeface="Amasis MT Pro Medium" panose="02040604050005020304" pitchFamily="18" charset="0"/>
                <a:ea typeface="BIZ UDPゴシック" panose="020B0400000000000000" pitchFamily="50" charset="-128"/>
              </a:rPr>
              <a:t> T. et al: </a:t>
            </a:r>
            <a:r>
              <a:rPr kumimoji="1" lang="en-US" altLang="ja-JP" sz="1000" dirty="0" err="1">
                <a:latin typeface="Amasis MT Pro Medium" panose="02040604050005020304" pitchFamily="18" charset="0"/>
                <a:ea typeface="BIZ UDPゴシック" panose="020B0400000000000000" pitchFamily="50" charset="-128"/>
              </a:rPr>
              <a:t>PLoS</a:t>
            </a:r>
            <a:r>
              <a:rPr kumimoji="1" lang="en-US" altLang="ja-JP" sz="1000" dirty="0">
                <a:latin typeface="Amasis MT Pro Medium" panose="02040604050005020304" pitchFamily="18" charset="0"/>
                <a:ea typeface="BIZ UDPゴシック" panose="020B0400000000000000" pitchFamily="50" charset="-128"/>
              </a:rPr>
              <a:t> Biol, 16 : e2006643, Doi:10.1371/journal.pbio.2006643 (2018)</a:t>
            </a:r>
            <a:endParaRPr kumimoji="1" lang="ja-JP" altLang="en-US" sz="1000" dirty="0">
              <a:latin typeface="Amasis MT Pro Medium" panose="02040604050005020304" pitchFamily="18" charset="0"/>
              <a:ea typeface="BIZ UDPゴシック" panose="020B0400000000000000" pitchFamily="50" charset="-128"/>
            </a:endParaRPr>
          </a:p>
        </p:txBody>
      </p:sp>
    </p:spTree>
    <p:extLst>
      <p:ext uri="{BB962C8B-B14F-4D97-AF65-F5344CB8AC3E}">
        <p14:creationId xmlns:p14="http://schemas.microsoft.com/office/powerpoint/2010/main" val="148349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相撲の土俵のイラスト（吊り屋根）">
            <a:extLst>
              <a:ext uri="{FF2B5EF4-FFF2-40B4-BE49-F238E27FC236}">
                <a16:creationId xmlns:a16="http://schemas.microsoft.com/office/drawing/2014/main" id="{EEF9A059-C105-D173-8D7D-E5CEB39F1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181" y="1995563"/>
            <a:ext cx="2895633" cy="314742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3C819C8C-460D-184A-C7C6-604ADCEB313B}"/>
              </a:ext>
            </a:extLst>
          </p:cNvPr>
          <p:cNvSpPr/>
          <p:nvPr/>
        </p:nvSpPr>
        <p:spPr>
          <a:xfrm>
            <a:off x="0" y="-3888"/>
            <a:ext cx="12192000" cy="4678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BIZ UDPゴシック" panose="020B0400000000000000" pitchFamily="50" charset="-128"/>
                <a:ea typeface="BIZ UDPゴシック" panose="020B0400000000000000" pitchFamily="50" charset="-128"/>
              </a:rPr>
              <a:t>オープンソース・ファーマの肝は、「品質が担保されたデータの集積」</a:t>
            </a:r>
          </a:p>
        </p:txBody>
      </p:sp>
      <p:sp>
        <p:nvSpPr>
          <p:cNvPr id="6" name="四角形: 角を丸くする 5">
            <a:extLst>
              <a:ext uri="{FF2B5EF4-FFF2-40B4-BE49-F238E27FC236}">
                <a16:creationId xmlns:a16="http://schemas.microsoft.com/office/drawing/2014/main" id="{B5828BAD-0D4E-4259-7330-188AA9DE0771}"/>
              </a:ext>
            </a:extLst>
          </p:cNvPr>
          <p:cNvSpPr/>
          <p:nvPr/>
        </p:nvSpPr>
        <p:spPr>
          <a:xfrm>
            <a:off x="1535837" y="3959441"/>
            <a:ext cx="3258106" cy="852256"/>
          </a:xfrm>
          <a:prstGeom prst="roundRect">
            <a:avLst/>
          </a:prstGeom>
          <a:solidFill>
            <a:schemeClr val="accent4">
              <a:lumMod val="20000"/>
              <a:lumOff val="80000"/>
            </a:schemeClr>
          </a:solidFill>
          <a:ln>
            <a:solidFill>
              <a:srgbClr val="C00000"/>
            </a:solidFill>
          </a:ln>
          <a:effectLst>
            <a:glow rad="228600">
              <a:schemeClr val="accent5">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BIZ UDPゴシック" panose="020B0400000000000000" pitchFamily="50" charset="-128"/>
                <a:ea typeface="BIZ UDPゴシック" panose="020B0400000000000000" pitchFamily="50" charset="-128"/>
              </a:rPr>
              <a:t>未活用データ</a:t>
            </a:r>
            <a:endParaRPr kumimoji="1" lang="en-US" altLang="ja-JP" sz="2800" dirty="0">
              <a:solidFill>
                <a:schemeClr val="tx1"/>
              </a:solidFill>
              <a:latin typeface="BIZ UDPゴシック" panose="020B0400000000000000" pitchFamily="50" charset="-128"/>
              <a:ea typeface="BIZ UDPゴシック" panose="020B0400000000000000" pitchFamily="50" charset="-128"/>
            </a:endParaRPr>
          </a:p>
        </p:txBody>
      </p:sp>
      <p:sp>
        <p:nvSpPr>
          <p:cNvPr id="7" name="矢印: 右 6">
            <a:extLst>
              <a:ext uri="{FF2B5EF4-FFF2-40B4-BE49-F238E27FC236}">
                <a16:creationId xmlns:a16="http://schemas.microsoft.com/office/drawing/2014/main" id="{3C4E8363-E052-E94F-5087-D1348FD549CD}"/>
              </a:ext>
            </a:extLst>
          </p:cNvPr>
          <p:cNvSpPr/>
          <p:nvPr/>
        </p:nvSpPr>
        <p:spPr>
          <a:xfrm>
            <a:off x="4580877" y="4101483"/>
            <a:ext cx="594804" cy="568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8" name="正方形/長方形 7">
            <a:extLst>
              <a:ext uri="{FF2B5EF4-FFF2-40B4-BE49-F238E27FC236}">
                <a16:creationId xmlns:a16="http://schemas.microsoft.com/office/drawing/2014/main" id="{4C356911-59F5-665A-B473-DD46C5DE9967}"/>
              </a:ext>
            </a:extLst>
          </p:cNvPr>
          <p:cNvSpPr/>
          <p:nvPr/>
        </p:nvSpPr>
        <p:spPr>
          <a:xfrm>
            <a:off x="426131" y="5784098"/>
            <a:ext cx="11363416" cy="8522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rgbClr val="FFFF00"/>
                </a:solidFill>
                <a:latin typeface="BIZ UDPゴシック" panose="020B0400000000000000" pitchFamily="50" charset="-128"/>
                <a:ea typeface="BIZ UDPゴシック" panose="020B0400000000000000" pitchFamily="50" charset="-128"/>
              </a:rPr>
              <a:t>ハイパースケールデータセンター事業</a:t>
            </a:r>
            <a:r>
              <a:rPr kumimoji="1" lang="ja-JP" altLang="en-US" sz="2400" dirty="0">
                <a:solidFill>
                  <a:srgbClr val="FF0000"/>
                </a:solidFill>
                <a:latin typeface="BIZ UDPゴシック" panose="020B0400000000000000" pitchFamily="50" charset="-128"/>
                <a:ea typeface="BIZ UDPゴシック" panose="020B0400000000000000" pitchFamily="50" charset="-128"/>
              </a:rPr>
              <a:t>＠</a:t>
            </a:r>
            <a:r>
              <a:rPr kumimoji="1" lang="ja-JP" altLang="en-US" sz="2400" dirty="0">
                <a:latin typeface="BIZ UDPゴシック" panose="020B0400000000000000" pitchFamily="50" charset="-128"/>
                <a:ea typeface="BIZ UDPゴシック" panose="020B0400000000000000" pitchFamily="50" charset="-128"/>
              </a:rPr>
              <a:t>金融事業部</a:t>
            </a:r>
          </a:p>
        </p:txBody>
      </p:sp>
      <p:sp>
        <p:nvSpPr>
          <p:cNvPr id="9" name="正方形/長方形 8">
            <a:extLst>
              <a:ext uri="{FF2B5EF4-FFF2-40B4-BE49-F238E27FC236}">
                <a16:creationId xmlns:a16="http://schemas.microsoft.com/office/drawing/2014/main" id="{64182355-0E8B-C162-E31E-9B3C6CA8DF16}"/>
              </a:ext>
            </a:extLst>
          </p:cNvPr>
          <p:cNvSpPr/>
          <p:nvPr/>
        </p:nvSpPr>
        <p:spPr>
          <a:xfrm>
            <a:off x="1288740" y="5233680"/>
            <a:ext cx="9614517" cy="6966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BIZ UDPゴシック" panose="020B0400000000000000" pitchFamily="50" charset="-128"/>
                <a:ea typeface="BIZ UDPゴシック" panose="020B0400000000000000" pitchFamily="50" charset="-128"/>
              </a:rPr>
              <a:t>遺伝子・タンパク質・糖鎖・脂質・化学・創薬・治験・治療データ</a:t>
            </a:r>
            <a:r>
              <a:rPr kumimoji="1" lang="en-US" altLang="ja-JP" sz="2400" dirty="0">
                <a:latin typeface="BIZ UDPゴシック" panose="020B0400000000000000" pitchFamily="50" charset="-128"/>
                <a:ea typeface="BIZ UDPゴシック" panose="020B0400000000000000" pitchFamily="50" charset="-128"/>
              </a:rPr>
              <a:t>…</a:t>
            </a:r>
            <a:r>
              <a:rPr kumimoji="1" lang="en-US" altLang="ja-JP" sz="2400" dirty="0" err="1">
                <a:latin typeface="BIZ UDPゴシック" panose="020B0400000000000000" pitchFamily="50" charset="-128"/>
                <a:ea typeface="BIZ UDPゴシック" panose="020B0400000000000000" pitchFamily="50" charset="-128"/>
              </a:rPr>
              <a:t>etc</a:t>
            </a:r>
            <a:endParaRPr kumimoji="1" lang="ja-JP" altLang="en-US" sz="2400"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3745B62D-7C3A-77B5-F592-122167B0BFAC}"/>
              </a:ext>
            </a:extLst>
          </p:cNvPr>
          <p:cNvSpPr/>
          <p:nvPr/>
        </p:nvSpPr>
        <p:spPr>
          <a:xfrm>
            <a:off x="7426566" y="3959440"/>
            <a:ext cx="3258106" cy="852256"/>
          </a:xfrm>
          <a:prstGeom prst="roundRect">
            <a:avLst/>
          </a:prstGeom>
          <a:solidFill>
            <a:schemeClr val="accent2">
              <a:lumMod val="20000"/>
              <a:lumOff val="80000"/>
            </a:schemeClr>
          </a:solidFill>
          <a:ln>
            <a:solidFill>
              <a:srgbClr val="C00000"/>
            </a:solidFill>
          </a:ln>
          <a:effectLst>
            <a:glow rad="228600">
              <a:schemeClr val="accent3">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BIZ UDPゴシック" panose="020B0400000000000000" pitchFamily="50" charset="-128"/>
                <a:ea typeface="BIZ UDPゴシック" panose="020B0400000000000000" pitchFamily="50" charset="-128"/>
              </a:rPr>
              <a:t>OSINT</a:t>
            </a:r>
          </a:p>
          <a:p>
            <a:pPr algn="ctr"/>
            <a:r>
              <a:rPr lang="ja-JP" altLang="en-US" sz="1200" dirty="0">
                <a:solidFill>
                  <a:schemeClr val="tx1"/>
                </a:solidFill>
                <a:latin typeface="BIZ UDPゴシック" panose="020B0400000000000000" pitchFamily="50" charset="-128"/>
                <a:ea typeface="BIZ UDPゴシック" panose="020B0400000000000000" pitchFamily="50" charset="-128"/>
              </a:rPr>
              <a:t>（公開情報）</a:t>
            </a:r>
            <a:endParaRPr kumimoji="1" lang="en-US" altLang="ja-JP" sz="2800" dirty="0">
              <a:solidFill>
                <a:schemeClr val="tx1"/>
              </a:solidFill>
              <a:latin typeface="BIZ UDPゴシック" panose="020B0400000000000000" pitchFamily="50" charset="-128"/>
              <a:ea typeface="BIZ UDPゴシック" panose="020B0400000000000000" pitchFamily="50" charset="-128"/>
            </a:endParaRPr>
          </a:p>
        </p:txBody>
      </p:sp>
      <p:sp>
        <p:nvSpPr>
          <p:cNvPr id="11" name="矢印: 右 10">
            <a:extLst>
              <a:ext uri="{FF2B5EF4-FFF2-40B4-BE49-F238E27FC236}">
                <a16:creationId xmlns:a16="http://schemas.microsoft.com/office/drawing/2014/main" id="{27F47726-A9DB-CF40-9148-3F79B3CCDB2A}"/>
              </a:ext>
            </a:extLst>
          </p:cNvPr>
          <p:cNvSpPr/>
          <p:nvPr/>
        </p:nvSpPr>
        <p:spPr>
          <a:xfrm rot="10800000">
            <a:off x="7007444" y="4106215"/>
            <a:ext cx="594804" cy="568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13" name="テキスト ボックス 12">
            <a:extLst>
              <a:ext uri="{FF2B5EF4-FFF2-40B4-BE49-F238E27FC236}">
                <a16:creationId xmlns:a16="http://schemas.microsoft.com/office/drawing/2014/main" id="{C659ACA1-0921-9659-A192-2D8E1FC831BE}"/>
              </a:ext>
            </a:extLst>
          </p:cNvPr>
          <p:cNvSpPr txBox="1"/>
          <p:nvPr/>
        </p:nvSpPr>
        <p:spPr>
          <a:xfrm>
            <a:off x="4157336" y="5018615"/>
            <a:ext cx="3912833" cy="215444"/>
          </a:xfrm>
          <a:prstGeom prst="rect">
            <a:avLst/>
          </a:prstGeom>
          <a:noFill/>
        </p:spPr>
        <p:txBody>
          <a:bodyPr wrap="square">
            <a:spAutoFit/>
          </a:bodyPr>
          <a:lstStyle/>
          <a:p>
            <a:pPr algn="ctr"/>
            <a:r>
              <a:rPr lang="ja-JP" altLang="en-US" sz="800" dirty="0">
                <a:latin typeface="BIZ UDPゴシック" panose="020B0400000000000000" pitchFamily="50" charset="-128"/>
                <a:ea typeface="BIZ UDPゴシック" panose="020B0400000000000000" pitchFamily="50" charset="-128"/>
              </a:rPr>
              <a:t>図：いらすとや：</a:t>
            </a:r>
            <a:r>
              <a:rPr lang="en-US" altLang="ja-JP" sz="800" dirty="0">
                <a:latin typeface="BIZ UDPゴシック" panose="020B0400000000000000" pitchFamily="50" charset="-128"/>
                <a:ea typeface="BIZ UDPゴシック" panose="020B0400000000000000" pitchFamily="50" charset="-128"/>
              </a:rPr>
              <a:t>https://www.sozai-library.com/sozai/10319</a:t>
            </a:r>
            <a:endParaRPr lang="ja-JP" altLang="en-US" sz="800" dirty="0">
              <a:latin typeface="BIZ UDPゴシック" panose="020B0400000000000000" pitchFamily="50" charset="-128"/>
              <a:ea typeface="BIZ UDPゴシック" panose="020B0400000000000000" pitchFamily="50" charset="-128"/>
            </a:endParaRPr>
          </a:p>
        </p:txBody>
      </p:sp>
      <p:pic>
        <p:nvPicPr>
          <p:cNvPr id="16" name="図 15">
            <a:extLst>
              <a:ext uri="{FF2B5EF4-FFF2-40B4-BE49-F238E27FC236}">
                <a16:creationId xmlns:a16="http://schemas.microsoft.com/office/drawing/2014/main" id="{D9F29C8D-25F6-FE31-2603-FBDF5897B0FC}"/>
              </a:ext>
            </a:extLst>
          </p:cNvPr>
          <p:cNvPicPr>
            <a:picLocks noChangeAspect="1"/>
          </p:cNvPicPr>
          <p:nvPr/>
        </p:nvPicPr>
        <p:blipFill>
          <a:blip r:embed="rId3"/>
          <a:stretch>
            <a:fillRect/>
          </a:stretch>
        </p:blipFill>
        <p:spPr>
          <a:xfrm>
            <a:off x="8589287" y="721009"/>
            <a:ext cx="3113753" cy="852256"/>
          </a:xfrm>
          <a:prstGeom prst="rect">
            <a:avLst/>
          </a:prstGeom>
        </p:spPr>
      </p:pic>
      <p:sp>
        <p:nvSpPr>
          <p:cNvPr id="18" name="テキスト ボックス 17">
            <a:extLst>
              <a:ext uri="{FF2B5EF4-FFF2-40B4-BE49-F238E27FC236}">
                <a16:creationId xmlns:a16="http://schemas.microsoft.com/office/drawing/2014/main" id="{6EB2F027-5695-9F18-2C42-0B3D6C2F380C}"/>
              </a:ext>
            </a:extLst>
          </p:cNvPr>
          <p:cNvSpPr txBox="1"/>
          <p:nvPr/>
        </p:nvSpPr>
        <p:spPr>
          <a:xfrm>
            <a:off x="8666384" y="1587005"/>
            <a:ext cx="2959561" cy="276999"/>
          </a:xfrm>
          <a:prstGeom prst="rect">
            <a:avLst/>
          </a:prstGeom>
          <a:noFill/>
        </p:spPr>
        <p:txBody>
          <a:bodyPr wrap="square">
            <a:spAutoFit/>
          </a:bodyPr>
          <a:lstStyle/>
          <a:p>
            <a:pPr algn="l" fontAlgn="base"/>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量子コンピュータ耐性</a:t>
            </a:r>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AI</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プラットフォーム</a:t>
            </a:r>
          </a:p>
        </p:txBody>
      </p:sp>
      <p:pic>
        <p:nvPicPr>
          <p:cNvPr id="2052" name="Picture 4" descr="人工衛星のイラスト">
            <a:extLst>
              <a:ext uri="{FF2B5EF4-FFF2-40B4-BE49-F238E27FC236}">
                <a16:creationId xmlns:a16="http://schemas.microsoft.com/office/drawing/2014/main" id="{00FD8FE9-0CAC-7292-911F-0560B6236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61" y="603507"/>
            <a:ext cx="1392027" cy="132938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矢印コネクタ 19">
            <a:extLst>
              <a:ext uri="{FF2B5EF4-FFF2-40B4-BE49-F238E27FC236}">
                <a16:creationId xmlns:a16="http://schemas.microsoft.com/office/drawing/2014/main" id="{310DC7FD-EDCE-5556-5956-19A2E9C30AB9}"/>
              </a:ext>
            </a:extLst>
          </p:cNvPr>
          <p:cNvCxnSpPr>
            <a:cxnSpLocks/>
          </p:cNvCxnSpPr>
          <p:nvPr/>
        </p:nvCxnSpPr>
        <p:spPr>
          <a:xfrm>
            <a:off x="1953085" y="1182462"/>
            <a:ext cx="6489579"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897C9E0C-7994-3B1C-A8AC-B33D0C63E168}"/>
              </a:ext>
            </a:extLst>
          </p:cNvPr>
          <p:cNvSpPr/>
          <p:nvPr/>
        </p:nvSpPr>
        <p:spPr>
          <a:xfrm>
            <a:off x="8504808" y="634684"/>
            <a:ext cx="3342585" cy="1329386"/>
          </a:xfrm>
          <a:custGeom>
            <a:avLst/>
            <a:gdLst>
              <a:gd name="connsiteX0" fmla="*/ 0 w 3342585"/>
              <a:gd name="connsiteY0" fmla="*/ 221569 h 1329386"/>
              <a:gd name="connsiteX1" fmla="*/ 221569 w 3342585"/>
              <a:gd name="connsiteY1" fmla="*/ 0 h 1329386"/>
              <a:gd name="connsiteX2" fmla="*/ 714475 w 3342585"/>
              <a:gd name="connsiteY2" fmla="*/ 0 h 1329386"/>
              <a:gd name="connsiteX3" fmla="*/ 1265370 w 3342585"/>
              <a:gd name="connsiteY3" fmla="*/ 0 h 1329386"/>
              <a:gd name="connsiteX4" fmla="*/ 1845259 w 3342585"/>
              <a:gd name="connsiteY4" fmla="*/ 0 h 1329386"/>
              <a:gd name="connsiteX5" fmla="*/ 2338165 w 3342585"/>
              <a:gd name="connsiteY5" fmla="*/ 0 h 1329386"/>
              <a:gd name="connsiteX6" fmla="*/ 3121016 w 3342585"/>
              <a:gd name="connsiteY6" fmla="*/ 0 h 1329386"/>
              <a:gd name="connsiteX7" fmla="*/ 3342585 w 3342585"/>
              <a:gd name="connsiteY7" fmla="*/ 221569 h 1329386"/>
              <a:gd name="connsiteX8" fmla="*/ 3342585 w 3342585"/>
              <a:gd name="connsiteY8" fmla="*/ 638106 h 1329386"/>
              <a:gd name="connsiteX9" fmla="*/ 3342585 w 3342585"/>
              <a:gd name="connsiteY9" fmla="*/ 1107817 h 1329386"/>
              <a:gd name="connsiteX10" fmla="*/ 3121016 w 3342585"/>
              <a:gd name="connsiteY10" fmla="*/ 1329386 h 1329386"/>
              <a:gd name="connsiteX11" fmla="*/ 2570121 w 3342585"/>
              <a:gd name="connsiteY11" fmla="*/ 1329386 h 1329386"/>
              <a:gd name="connsiteX12" fmla="*/ 2019226 w 3342585"/>
              <a:gd name="connsiteY12" fmla="*/ 1329386 h 1329386"/>
              <a:gd name="connsiteX13" fmla="*/ 1497326 w 3342585"/>
              <a:gd name="connsiteY13" fmla="*/ 1329386 h 1329386"/>
              <a:gd name="connsiteX14" fmla="*/ 1004420 w 3342585"/>
              <a:gd name="connsiteY14" fmla="*/ 1329386 h 1329386"/>
              <a:gd name="connsiteX15" fmla="*/ 221569 w 3342585"/>
              <a:gd name="connsiteY15" fmla="*/ 1329386 h 1329386"/>
              <a:gd name="connsiteX16" fmla="*/ 0 w 3342585"/>
              <a:gd name="connsiteY16" fmla="*/ 1107817 h 1329386"/>
              <a:gd name="connsiteX17" fmla="*/ 0 w 3342585"/>
              <a:gd name="connsiteY17" fmla="*/ 673555 h 1329386"/>
              <a:gd name="connsiteX18" fmla="*/ 0 w 3342585"/>
              <a:gd name="connsiteY18" fmla="*/ 221569 h 13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42585" h="1329386" extrusionOk="0">
                <a:moveTo>
                  <a:pt x="0" y="221569"/>
                </a:moveTo>
                <a:cubicBezTo>
                  <a:pt x="-8083" y="102095"/>
                  <a:pt x="113347" y="7463"/>
                  <a:pt x="221569" y="0"/>
                </a:cubicBezTo>
                <a:cubicBezTo>
                  <a:pt x="420650" y="-384"/>
                  <a:pt x="496406" y="17677"/>
                  <a:pt x="714475" y="0"/>
                </a:cubicBezTo>
                <a:cubicBezTo>
                  <a:pt x="932544" y="-17677"/>
                  <a:pt x="1033426" y="44675"/>
                  <a:pt x="1265370" y="0"/>
                </a:cubicBezTo>
                <a:cubicBezTo>
                  <a:pt x="1497314" y="-44675"/>
                  <a:pt x="1639651" y="18073"/>
                  <a:pt x="1845259" y="0"/>
                </a:cubicBezTo>
                <a:cubicBezTo>
                  <a:pt x="2050867" y="-18073"/>
                  <a:pt x="2220870" y="38705"/>
                  <a:pt x="2338165" y="0"/>
                </a:cubicBezTo>
                <a:cubicBezTo>
                  <a:pt x="2455460" y="-38705"/>
                  <a:pt x="2951515" y="18039"/>
                  <a:pt x="3121016" y="0"/>
                </a:cubicBezTo>
                <a:cubicBezTo>
                  <a:pt x="3246190" y="-15767"/>
                  <a:pt x="3358539" y="94141"/>
                  <a:pt x="3342585" y="221569"/>
                </a:cubicBezTo>
                <a:cubicBezTo>
                  <a:pt x="3365850" y="321245"/>
                  <a:pt x="3312201" y="536154"/>
                  <a:pt x="3342585" y="638106"/>
                </a:cubicBezTo>
                <a:cubicBezTo>
                  <a:pt x="3372969" y="740058"/>
                  <a:pt x="3303679" y="988885"/>
                  <a:pt x="3342585" y="1107817"/>
                </a:cubicBezTo>
                <a:cubicBezTo>
                  <a:pt x="3309912" y="1225730"/>
                  <a:pt x="3210729" y="1326178"/>
                  <a:pt x="3121016" y="1329386"/>
                </a:cubicBezTo>
                <a:cubicBezTo>
                  <a:pt x="2973328" y="1365437"/>
                  <a:pt x="2723835" y="1307717"/>
                  <a:pt x="2570121" y="1329386"/>
                </a:cubicBezTo>
                <a:cubicBezTo>
                  <a:pt x="2416408" y="1351055"/>
                  <a:pt x="2241671" y="1303720"/>
                  <a:pt x="2019226" y="1329386"/>
                </a:cubicBezTo>
                <a:cubicBezTo>
                  <a:pt x="1796782" y="1355052"/>
                  <a:pt x="1718622" y="1321058"/>
                  <a:pt x="1497326" y="1329386"/>
                </a:cubicBezTo>
                <a:cubicBezTo>
                  <a:pt x="1276030" y="1337714"/>
                  <a:pt x="1226052" y="1327408"/>
                  <a:pt x="1004420" y="1329386"/>
                </a:cubicBezTo>
                <a:cubicBezTo>
                  <a:pt x="782788" y="1331364"/>
                  <a:pt x="495843" y="1274575"/>
                  <a:pt x="221569" y="1329386"/>
                </a:cubicBezTo>
                <a:cubicBezTo>
                  <a:pt x="123680" y="1306131"/>
                  <a:pt x="27031" y="1209979"/>
                  <a:pt x="0" y="1107817"/>
                </a:cubicBezTo>
                <a:cubicBezTo>
                  <a:pt x="-10920" y="924990"/>
                  <a:pt x="10151" y="779195"/>
                  <a:pt x="0" y="673555"/>
                </a:cubicBezTo>
                <a:cubicBezTo>
                  <a:pt x="-10151" y="567915"/>
                  <a:pt x="48946" y="420342"/>
                  <a:pt x="0" y="221569"/>
                </a:cubicBezTo>
                <a:close/>
              </a:path>
            </a:pathLst>
          </a:custGeom>
          <a:noFill/>
          <a:ln w="19050">
            <a:solidFill>
              <a:srgbClr val="C00000"/>
            </a:solidFill>
            <a:extLst>
              <a:ext uri="{C807C97D-BFC1-408E-A445-0C87EB9F89A2}">
                <ask:lineSketchStyleProps xmlns:ask="http://schemas.microsoft.com/office/drawing/2018/sketchyshapes" sd="167202004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14580D0F-2FDB-97C9-4413-C44819C23024}"/>
              </a:ext>
            </a:extLst>
          </p:cNvPr>
          <p:cNvCxnSpPr/>
          <p:nvPr/>
        </p:nvCxnSpPr>
        <p:spPr>
          <a:xfrm>
            <a:off x="1953085" y="1268200"/>
            <a:ext cx="3222596" cy="167030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7F06571-82E4-9005-0745-E72D5594F6F4}"/>
              </a:ext>
            </a:extLst>
          </p:cNvPr>
          <p:cNvSpPr txBox="1"/>
          <p:nvPr/>
        </p:nvSpPr>
        <p:spPr>
          <a:xfrm>
            <a:off x="4648181" y="1160878"/>
            <a:ext cx="1629388" cy="276999"/>
          </a:xfrm>
          <a:prstGeom prst="rect">
            <a:avLst/>
          </a:prstGeom>
          <a:noFill/>
        </p:spPr>
        <p:txBody>
          <a:bodyPr wrap="square">
            <a:spAutoFit/>
          </a:bodyPr>
          <a:lstStyle/>
          <a:p>
            <a:pPr algn="ctr" fontAlgn="base"/>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量子暗号＠乱数</a:t>
            </a:r>
          </a:p>
        </p:txBody>
      </p:sp>
      <p:sp>
        <p:nvSpPr>
          <p:cNvPr id="29" name="テキスト ボックス 28">
            <a:extLst>
              <a:ext uri="{FF2B5EF4-FFF2-40B4-BE49-F238E27FC236}">
                <a16:creationId xmlns:a16="http://schemas.microsoft.com/office/drawing/2014/main" id="{0F75E210-8AAA-7A59-142E-5B5086377C44}"/>
              </a:ext>
            </a:extLst>
          </p:cNvPr>
          <p:cNvSpPr txBox="1"/>
          <p:nvPr/>
        </p:nvSpPr>
        <p:spPr>
          <a:xfrm>
            <a:off x="8589287" y="421569"/>
            <a:ext cx="3427698" cy="215444"/>
          </a:xfrm>
          <a:prstGeom prst="rect">
            <a:avLst/>
          </a:prstGeom>
          <a:noFill/>
        </p:spPr>
        <p:txBody>
          <a:bodyPr wrap="square">
            <a:spAutoFit/>
          </a:bodyPr>
          <a:lstStyle/>
          <a:p>
            <a:r>
              <a:rPr lang="en-US" altLang="ja-JP" sz="800" dirty="0">
                <a:latin typeface="Amasis MT Pro Medium" panose="02040604050005020304" pitchFamily="18" charset="0"/>
              </a:rPr>
              <a:t>https://www.mitsui.com/jp/ja/topics/2023/1247985_13930.html</a:t>
            </a:r>
            <a:endParaRPr lang="ja-JP" altLang="en-US" sz="800" dirty="0">
              <a:latin typeface="Amasis MT Pro Medium" panose="02040604050005020304" pitchFamily="18" charset="0"/>
            </a:endParaRPr>
          </a:p>
        </p:txBody>
      </p:sp>
      <p:cxnSp>
        <p:nvCxnSpPr>
          <p:cNvPr id="31" name="直線矢印コネクタ 30">
            <a:extLst>
              <a:ext uri="{FF2B5EF4-FFF2-40B4-BE49-F238E27FC236}">
                <a16:creationId xmlns:a16="http://schemas.microsoft.com/office/drawing/2014/main" id="{3CAB256E-2A27-C05B-BB71-BFBA1499CFB8}"/>
              </a:ext>
            </a:extLst>
          </p:cNvPr>
          <p:cNvCxnSpPr/>
          <p:nvPr/>
        </p:nvCxnSpPr>
        <p:spPr>
          <a:xfrm>
            <a:off x="11398928" y="2034718"/>
            <a:ext cx="0" cy="368049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B10F50E-E6A9-9FD1-AF12-F25396C95BB2}"/>
              </a:ext>
            </a:extLst>
          </p:cNvPr>
          <p:cNvSpPr txBox="1"/>
          <p:nvPr/>
        </p:nvSpPr>
        <p:spPr>
          <a:xfrm>
            <a:off x="3515557" y="910344"/>
            <a:ext cx="4086691" cy="276999"/>
          </a:xfrm>
          <a:prstGeom prst="rect">
            <a:avLst/>
          </a:prstGeom>
          <a:noFill/>
        </p:spPr>
        <p:txBody>
          <a:bodyPr wrap="square">
            <a:spAutoFit/>
          </a:bodyPr>
          <a:lstStyle/>
          <a:p>
            <a:pPr algn="ctr" fontAlgn="base"/>
            <a:r>
              <a:rPr lang="ja-JP" altLang="en-US" sz="1200" dirty="0">
                <a:solidFill>
                  <a:srgbClr val="000000"/>
                </a:solidFill>
                <a:latin typeface="BIZ UDPゴシック" panose="020B0400000000000000" pitchFamily="50" charset="-128"/>
                <a:ea typeface="BIZ UDPゴシック" panose="020B0400000000000000" pitchFamily="50" charset="-128"/>
              </a:rPr>
              <a:t>準天頂衛星からの認証データ／高精度時刻同期</a:t>
            </a:r>
            <a:endParaRPr lang="ja-JP" altLang="en-US" sz="1200" b="0" i="0" dirty="0">
              <a:solidFill>
                <a:srgbClr val="000000"/>
              </a:solidFill>
              <a:effectLst/>
              <a:latin typeface="BIZ UDPゴシック" panose="020B0400000000000000" pitchFamily="50" charset="-128"/>
              <a:ea typeface="BIZ UDPゴシック" panose="020B0400000000000000" pitchFamily="50" charset="-128"/>
            </a:endParaRPr>
          </a:p>
        </p:txBody>
      </p:sp>
      <p:sp>
        <p:nvSpPr>
          <p:cNvPr id="33" name="テキスト ボックス 32">
            <a:extLst>
              <a:ext uri="{FF2B5EF4-FFF2-40B4-BE49-F238E27FC236}">
                <a16:creationId xmlns:a16="http://schemas.microsoft.com/office/drawing/2014/main" id="{AAFA9114-C593-B371-45A3-1C6931334900}"/>
              </a:ext>
            </a:extLst>
          </p:cNvPr>
          <p:cNvSpPr txBox="1"/>
          <p:nvPr/>
        </p:nvSpPr>
        <p:spPr>
          <a:xfrm>
            <a:off x="344607" y="573331"/>
            <a:ext cx="1553592"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準天頂衛星</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34" name="テキスト ボックス 33">
            <a:extLst>
              <a:ext uri="{FF2B5EF4-FFF2-40B4-BE49-F238E27FC236}">
                <a16:creationId xmlns:a16="http://schemas.microsoft.com/office/drawing/2014/main" id="{095D9180-6293-3BCF-1374-6D8E42AB93AC}"/>
              </a:ext>
            </a:extLst>
          </p:cNvPr>
          <p:cNvSpPr txBox="1"/>
          <p:nvPr/>
        </p:nvSpPr>
        <p:spPr>
          <a:xfrm rot="1751196">
            <a:off x="2242756" y="1818895"/>
            <a:ext cx="2462110" cy="461665"/>
          </a:xfrm>
          <a:prstGeom prst="rect">
            <a:avLst/>
          </a:prstGeom>
          <a:noFill/>
        </p:spPr>
        <p:txBody>
          <a:bodyPr wrap="square">
            <a:spAutoFit/>
          </a:bodyPr>
          <a:lstStyle/>
          <a:p>
            <a:pPr algn="ctr" fontAlgn="base"/>
            <a:r>
              <a:rPr lang="ja-JP" altLang="en-US" sz="1200" dirty="0">
                <a:solidFill>
                  <a:srgbClr val="000000"/>
                </a:solidFill>
                <a:latin typeface="BIZ UDPゴシック" panose="020B0400000000000000" pitchFamily="50" charset="-128"/>
                <a:ea typeface="BIZ UDPゴシック" panose="020B0400000000000000" pitchFamily="50" charset="-128"/>
              </a:rPr>
              <a:t>準天頂衛星からの認証データ</a:t>
            </a:r>
            <a:endParaRPr lang="en-US" altLang="ja-JP" sz="1200" dirty="0">
              <a:solidFill>
                <a:srgbClr val="000000"/>
              </a:solidFill>
              <a:latin typeface="BIZ UDPゴシック" panose="020B0400000000000000" pitchFamily="50" charset="-128"/>
              <a:ea typeface="BIZ UDPゴシック" panose="020B0400000000000000" pitchFamily="50" charset="-128"/>
            </a:endParaRPr>
          </a:p>
          <a:p>
            <a:pPr algn="ctr" fontAlgn="base"/>
            <a:r>
              <a:rPr lang="ja-JP" altLang="en-US" sz="1200" dirty="0">
                <a:solidFill>
                  <a:srgbClr val="000000"/>
                </a:solidFill>
                <a:latin typeface="BIZ UDPゴシック" panose="020B0400000000000000" pitchFamily="50" charset="-128"/>
                <a:ea typeface="BIZ UDPゴシック" panose="020B0400000000000000" pitchFamily="50" charset="-128"/>
              </a:rPr>
              <a:t>高精度時刻同期</a:t>
            </a:r>
            <a:endParaRPr lang="ja-JP" altLang="en-US" sz="1200" b="0" i="0" dirty="0">
              <a:solidFill>
                <a:srgbClr val="000000"/>
              </a:solidFill>
              <a:effectLst/>
              <a:latin typeface="BIZ UDPゴシック" panose="020B0400000000000000" pitchFamily="50" charset="-128"/>
              <a:ea typeface="BIZ UDPゴシック" panose="020B0400000000000000" pitchFamily="50" charset="-128"/>
            </a:endParaRPr>
          </a:p>
        </p:txBody>
      </p:sp>
      <p:sp>
        <p:nvSpPr>
          <p:cNvPr id="35" name="テキスト ボックス 34">
            <a:extLst>
              <a:ext uri="{FF2B5EF4-FFF2-40B4-BE49-F238E27FC236}">
                <a16:creationId xmlns:a16="http://schemas.microsoft.com/office/drawing/2014/main" id="{32CBDF2D-F388-FC4E-752C-98C4590D45D1}"/>
              </a:ext>
            </a:extLst>
          </p:cNvPr>
          <p:cNvSpPr txBox="1"/>
          <p:nvPr/>
        </p:nvSpPr>
        <p:spPr>
          <a:xfrm>
            <a:off x="9777917" y="1948235"/>
            <a:ext cx="1109363" cy="2308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（出典）三井物産</a:t>
            </a:r>
          </a:p>
        </p:txBody>
      </p:sp>
      <p:sp>
        <p:nvSpPr>
          <p:cNvPr id="36" name="テキスト ボックス 35">
            <a:extLst>
              <a:ext uri="{FF2B5EF4-FFF2-40B4-BE49-F238E27FC236}">
                <a16:creationId xmlns:a16="http://schemas.microsoft.com/office/drawing/2014/main" id="{0FC6C2EE-C81B-546A-4B66-0157F2248358}"/>
              </a:ext>
            </a:extLst>
          </p:cNvPr>
          <p:cNvSpPr txBox="1"/>
          <p:nvPr/>
        </p:nvSpPr>
        <p:spPr>
          <a:xfrm rot="19750820">
            <a:off x="257564" y="1314684"/>
            <a:ext cx="826713" cy="215444"/>
          </a:xfrm>
          <a:prstGeom prst="rect">
            <a:avLst/>
          </a:prstGeom>
          <a:noFill/>
        </p:spPr>
        <p:txBody>
          <a:bodyPr wrap="square">
            <a:spAutoFit/>
          </a:bodyPr>
          <a:lstStyle/>
          <a:p>
            <a:pPr algn="ctr"/>
            <a:r>
              <a:rPr lang="ja-JP" altLang="en-US" sz="800" dirty="0">
                <a:latin typeface="BIZ UDPゴシック" panose="020B0400000000000000" pitchFamily="50" charset="-128"/>
                <a:ea typeface="BIZ UDPゴシック" panose="020B0400000000000000" pitchFamily="50" charset="-128"/>
              </a:rPr>
              <a:t>図：いらすとや</a:t>
            </a:r>
          </a:p>
        </p:txBody>
      </p:sp>
      <p:sp>
        <p:nvSpPr>
          <p:cNvPr id="37" name="テキスト ボックス 36">
            <a:extLst>
              <a:ext uri="{FF2B5EF4-FFF2-40B4-BE49-F238E27FC236}">
                <a16:creationId xmlns:a16="http://schemas.microsoft.com/office/drawing/2014/main" id="{DE617739-499E-A1B3-8D8F-5982BA19A6CF}"/>
              </a:ext>
            </a:extLst>
          </p:cNvPr>
          <p:cNvSpPr txBox="1"/>
          <p:nvPr/>
        </p:nvSpPr>
        <p:spPr>
          <a:xfrm rot="5400000">
            <a:off x="9498419" y="3722097"/>
            <a:ext cx="4086691" cy="276999"/>
          </a:xfrm>
          <a:prstGeom prst="rect">
            <a:avLst/>
          </a:prstGeom>
          <a:noFill/>
        </p:spPr>
        <p:txBody>
          <a:bodyPr wrap="square">
            <a:spAutoFit/>
          </a:bodyPr>
          <a:lstStyle/>
          <a:p>
            <a:pPr algn="ctr" fontAlgn="base"/>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量子暗号化された安全・安心な機微情報通信の実現</a:t>
            </a:r>
          </a:p>
        </p:txBody>
      </p:sp>
      <p:cxnSp>
        <p:nvCxnSpPr>
          <p:cNvPr id="39" name="直線矢印コネクタ 38">
            <a:extLst>
              <a:ext uri="{FF2B5EF4-FFF2-40B4-BE49-F238E27FC236}">
                <a16:creationId xmlns:a16="http://schemas.microsoft.com/office/drawing/2014/main" id="{653FC6BF-B1C1-33C5-89A9-78E212D3AD55}"/>
              </a:ext>
            </a:extLst>
          </p:cNvPr>
          <p:cNvCxnSpPr>
            <a:cxnSpLocks/>
          </p:cNvCxnSpPr>
          <p:nvPr/>
        </p:nvCxnSpPr>
        <p:spPr>
          <a:xfrm>
            <a:off x="839465" y="1925159"/>
            <a:ext cx="0" cy="385893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四角形: 角を丸くする 42">
            <a:extLst>
              <a:ext uri="{FF2B5EF4-FFF2-40B4-BE49-F238E27FC236}">
                <a16:creationId xmlns:a16="http://schemas.microsoft.com/office/drawing/2014/main" id="{8F9B8DCD-A860-D0B3-58D9-B8307A578C53}"/>
              </a:ext>
            </a:extLst>
          </p:cNvPr>
          <p:cNvSpPr/>
          <p:nvPr/>
        </p:nvSpPr>
        <p:spPr>
          <a:xfrm>
            <a:off x="95522" y="3147294"/>
            <a:ext cx="1487885" cy="421983"/>
          </a:xfrm>
          <a:custGeom>
            <a:avLst/>
            <a:gdLst>
              <a:gd name="connsiteX0" fmla="*/ 0 w 1487885"/>
              <a:gd name="connsiteY0" fmla="*/ 70332 h 421983"/>
              <a:gd name="connsiteX1" fmla="*/ 70332 w 1487885"/>
              <a:gd name="connsiteY1" fmla="*/ 0 h 421983"/>
              <a:gd name="connsiteX2" fmla="*/ 716998 w 1487885"/>
              <a:gd name="connsiteY2" fmla="*/ 0 h 421983"/>
              <a:gd name="connsiteX3" fmla="*/ 1417553 w 1487885"/>
              <a:gd name="connsiteY3" fmla="*/ 0 h 421983"/>
              <a:gd name="connsiteX4" fmla="*/ 1487885 w 1487885"/>
              <a:gd name="connsiteY4" fmla="*/ 70332 h 421983"/>
              <a:gd name="connsiteX5" fmla="*/ 1487885 w 1487885"/>
              <a:gd name="connsiteY5" fmla="*/ 351651 h 421983"/>
              <a:gd name="connsiteX6" fmla="*/ 1417553 w 1487885"/>
              <a:gd name="connsiteY6" fmla="*/ 421983 h 421983"/>
              <a:gd name="connsiteX7" fmla="*/ 770887 w 1487885"/>
              <a:gd name="connsiteY7" fmla="*/ 421983 h 421983"/>
              <a:gd name="connsiteX8" fmla="*/ 70332 w 1487885"/>
              <a:gd name="connsiteY8" fmla="*/ 421983 h 421983"/>
              <a:gd name="connsiteX9" fmla="*/ 0 w 1487885"/>
              <a:gd name="connsiteY9" fmla="*/ 351651 h 421983"/>
              <a:gd name="connsiteX10" fmla="*/ 0 w 1487885"/>
              <a:gd name="connsiteY10" fmla="*/ 70332 h 42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885" h="421983" fill="none" extrusionOk="0">
                <a:moveTo>
                  <a:pt x="0" y="70332"/>
                </a:moveTo>
                <a:cubicBezTo>
                  <a:pt x="-4666" y="28864"/>
                  <a:pt x="35311" y="1056"/>
                  <a:pt x="70332" y="0"/>
                </a:cubicBezTo>
                <a:cubicBezTo>
                  <a:pt x="379643" y="-2730"/>
                  <a:pt x="580364" y="-3611"/>
                  <a:pt x="716998" y="0"/>
                </a:cubicBezTo>
                <a:cubicBezTo>
                  <a:pt x="853632" y="3611"/>
                  <a:pt x="1129753" y="9621"/>
                  <a:pt x="1417553" y="0"/>
                </a:cubicBezTo>
                <a:cubicBezTo>
                  <a:pt x="1449988" y="864"/>
                  <a:pt x="1490278" y="32125"/>
                  <a:pt x="1487885" y="70332"/>
                </a:cubicBezTo>
                <a:cubicBezTo>
                  <a:pt x="1482412" y="188084"/>
                  <a:pt x="1500761" y="269819"/>
                  <a:pt x="1487885" y="351651"/>
                </a:cubicBezTo>
                <a:cubicBezTo>
                  <a:pt x="1493151" y="388756"/>
                  <a:pt x="1456629" y="419065"/>
                  <a:pt x="1417553" y="421983"/>
                </a:cubicBezTo>
                <a:cubicBezTo>
                  <a:pt x="1230807" y="394594"/>
                  <a:pt x="1065951" y="393349"/>
                  <a:pt x="770887" y="421983"/>
                </a:cubicBezTo>
                <a:cubicBezTo>
                  <a:pt x="475823" y="450617"/>
                  <a:pt x="254619" y="427382"/>
                  <a:pt x="70332" y="421983"/>
                </a:cubicBezTo>
                <a:cubicBezTo>
                  <a:pt x="24433" y="420780"/>
                  <a:pt x="3122" y="393262"/>
                  <a:pt x="0" y="351651"/>
                </a:cubicBezTo>
                <a:cubicBezTo>
                  <a:pt x="-11593" y="281963"/>
                  <a:pt x="10125" y="173643"/>
                  <a:pt x="0" y="70332"/>
                </a:cubicBezTo>
                <a:close/>
              </a:path>
              <a:path w="1487885" h="421983" stroke="0" extrusionOk="0">
                <a:moveTo>
                  <a:pt x="0" y="70332"/>
                </a:moveTo>
                <a:cubicBezTo>
                  <a:pt x="6383" y="30147"/>
                  <a:pt x="32365" y="6175"/>
                  <a:pt x="70332" y="0"/>
                </a:cubicBezTo>
                <a:cubicBezTo>
                  <a:pt x="324439" y="9753"/>
                  <a:pt x="545584" y="14946"/>
                  <a:pt x="730470" y="0"/>
                </a:cubicBezTo>
                <a:cubicBezTo>
                  <a:pt x="915356" y="-14946"/>
                  <a:pt x="1149550" y="25945"/>
                  <a:pt x="1417553" y="0"/>
                </a:cubicBezTo>
                <a:cubicBezTo>
                  <a:pt x="1464586" y="-2312"/>
                  <a:pt x="1489155" y="28994"/>
                  <a:pt x="1487885" y="70332"/>
                </a:cubicBezTo>
                <a:cubicBezTo>
                  <a:pt x="1495257" y="152233"/>
                  <a:pt x="1495436" y="216494"/>
                  <a:pt x="1487885" y="351651"/>
                </a:cubicBezTo>
                <a:cubicBezTo>
                  <a:pt x="1486603" y="385843"/>
                  <a:pt x="1463341" y="424119"/>
                  <a:pt x="1417553" y="421983"/>
                </a:cubicBezTo>
                <a:cubicBezTo>
                  <a:pt x="1170867" y="394580"/>
                  <a:pt x="1037176" y="442529"/>
                  <a:pt x="784359" y="421983"/>
                </a:cubicBezTo>
                <a:cubicBezTo>
                  <a:pt x="531542" y="401437"/>
                  <a:pt x="276503" y="449724"/>
                  <a:pt x="70332" y="421983"/>
                </a:cubicBezTo>
                <a:cubicBezTo>
                  <a:pt x="31448" y="424075"/>
                  <a:pt x="-2134" y="392251"/>
                  <a:pt x="0" y="351651"/>
                </a:cubicBezTo>
                <a:cubicBezTo>
                  <a:pt x="-7937" y="288317"/>
                  <a:pt x="-9223" y="197470"/>
                  <a:pt x="0" y="70332"/>
                </a:cubicBezTo>
                <a:close/>
              </a:path>
            </a:pathLst>
          </a:custGeom>
          <a:solidFill>
            <a:schemeClr val="bg1"/>
          </a:solidFill>
          <a:ln w="38100">
            <a:solidFill>
              <a:srgbClr val="0070C0"/>
            </a:solidFill>
            <a:extLst>
              <a:ext uri="{C807C97D-BFC1-408E-A445-0C87EB9F89A2}">
                <ask:lineSketchStyleProps xmlns:ask="http://schemas.microsoft.com/office/drawing/2018/sketchyshapes" sd="1876446829">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rgbClr val="7030A0"/>
                </a:solidFill>
                <a:latin typeface="BIZ UDPゴシック" panose="020B0400000000000000" pitchFamily="50" charset="-128"/>
                <a:ea typeface="BIZ UDPゴシック" panose="020B0400000000000000" pitchFamily="50" charset="-128"/>
              </a:rPr>
              <a:t>NICTime</a:t>
            </a:r>
            <a:endParaRPr kumimoji="1" lang="ja-JP" altLang="en-US" dirty="0">
              <a:solidFill>
                <a:srgbClr val="7030A0"/>
              </a:solidFill>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BD2CD3C6-2CA4-E734-7880-2A46554BBA2B}"/>
              </a:ext>
            </a:extLst>
          </p:cNvPr>
          <p:cNvSpPr txBox="1"/>
          <p:nvPr/>
        </p:nvSpPr>
        <p:spPr>
          <a:xfrm>
            <a:off x="1163307" y="1525450"/>
            <a:ext cx="910140" cy="338554"/>
          </a:xfrm>
          <a:prstGeom prst="rect">
            <a:avLst/>
          </a:prstGeom>
          <a:no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内閣府</a:t>
            </a:r>
          </a:p>
        </p:txBody>
      </p:sp>
      <p:sp>
        <p:nvSpPr>
          <p:cNvPr id="45" name="テキスト ボックス 44">
            <a:extLst>
              <a:ext uri="{FF2B5EF4-FFF2-40B4-BE49-F238E27FC236}">
                <a16:creationId xmlns:a16="http://schemas.microsoft.com/office/drawing/2014/main" id="{2BEE8489-2EA8-8C54-6F47-ABE7CC04BB1A}"/>
              </a:ext>
            </a:extLst>
          </p:cNvPr>
          <p:cNvSpPr txBox="1"/>
          <p:nvPr/>
        </p:nvSpPr>
        <p:spPr>
          <a:xfrm>
            <a:off x="-41457" y="3578482"/>
            <a:ext cx="910140" cy="338554"/>
          </a:xfrm>
          <a:prstGeom prst="rect">
            <a:avLst/>
          </a:prstGeom>
          <a:noFill/>
        </p:spPr>
        <p:txBody>
          <a:bodyPr wrap="square" rtlCol="0">
            <a:spAutoFit/>
          </a:bodyPr>
          <a:lstStyle/>
          <a:p>
            <a:pPr algn="ctr"/>
            <a:r>
              <a:rPr lang="ja-JP" altLang="en-US" sz="1600" dirty="0">
                <a:latin typeface="BIZ UDPゴシック" panose="020B0400000000000000" pitchFamily="50" charset="-128"/>
                <a:ea typeface="BIZ UDPゴシック" panose="020B0400000000000000" pitchFamily="50" charset="-128"/>
              </a:rPr>
              <a:t>総務省</a:t>
            </a:r>
            <a:endParaRPr kumimoji="1" lang="ja-JP" altLang="en-US" sz="1600" dirty="0">
              <a:latin typeface="BIZ UDPゴシック" panose="020B0400000000000000" pitchFamily="50" charset="-128"/>
              <a:ea typeface="BIZ UDPゴシック" panose="020B0400000000000000" pitchFamily="50" charset="-128"/>
            </a:endParaRPr>
          </a:p>
        </p:txBody>
      </p:sp>
      <p:sp>
        <p:nvSpPr>
          <p:cNvPr id="46" name="テキスト ボックス 45">
            <a:extLst>
              <a:ext uri="{FF2B5EF4-FFF2-40B4-BE49-F238E27FC236}">
                <a16:creationId xmlns:a16="http://schemas.microsoft.com/office/drawing/2014/main" id="{620EE3CF-C4E9-147D-8476-E1A460CCF220}"/>
              </a:ext>
            </a:extLst>
          </p:cNvPr>
          <p:cNvSpPr txBox="1"/>
          <p:nvPr/>
        </p:nvSpPr>
        <p:spPr>
          <a:xfrm>
            <a:off x="590931" y="2835238"/>
            <a:ext cx="2486260" cy="276999"/>
          </a:xfrm>
          <a:prstGeom prst="rect">
            <a:avLst/>
          </a:prstGeom>
          <a:noFill/>
        </p:spPr>
        <p:txBody>
          <a:bodyPr wrap="square">
            <a:spAutoFit/>
          </a:bodyPr>
          <a:lstStyle/>
          <a:p>
            <a:pPr algn="ctr" fontAlgn="base"/>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情報通信研究機構（</a:t>
            </a:r>
            <a:r>
              <a:rPr lang="en-US" altLang="ja-JP" sz="1200" b="0" i="0" dirty="0">
                <a:solidFill>
                  <a:srgbClr val="000000"/>
                </a:solidFill>
                <a:effectLst/>
                <a:latin typeface="BIZ UDPゴシック" panose="020B0400000000000000" pitchFamily="50" charset="-128"/>
                <a:ea typeface="BIZ UDPゴシック" panose="020B0400000000000000" pitchFamily="50" charset="-128"/>
              </a:rPr>
              <a:t>NICT</a:t>
            </a:r>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a:t>
            </a:r>
          </a:p>
        </p:txBody>
      </p:sp>
      <p:sp>
        <p:nvSpPr>
          <p:cNvPr id="47" name="テキスト ボックス 46">
            <a:extLst>
              <a:ext uri="{FF2B5EF4-FFF2-40B4-BE49-F238E27FC236}">
                <a16:creationId xmlns:a16="http://schemas.microsoft.com/office/drawing/2014/main" id="{D782FEB4-627D-1857-923F-CED2EC0369E2}"/>
              </a:ext>
            </a:extLst>
          </p:cNvPr>
          <p:cNvSpPr txBox="1"/>
          <p:nvPr/>
        </p:nvSpPr>
        <p:spPr>
          <a:xfrm>
            <a:off x="1512312" y="3125929"/>
            <a:ext cx="2181579" cy="461665"/>
          </a:xfrm>
          <a:prstGeom prst="rect">
            <a:avLst/>
          </a:prstGeom>
          <a:noFill/>
        </p:spPr>
        <p:txBody>
          <a:bodyPr wrap="square">
            <a:spAutoFit/>
          </a:bodyPr>
          <a:lstStyle/>
          <a:p>
            <a:pPr algn="ctr" fontAlgn="base"/>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小型原子時計チップ（開発中）</a:t>
            </a:r>
            <a:endParaRPr lang="en-US" altLang="ja-JP" sz="1200" b="0" i="0" dirty="0">
              <a:solidFill>
                <a:srgbClr val="000000"/>
              </a:solidFill>
              <a:effectLst/>
              <a:latin typeface="BIZ UDPゴシック" panose="020B0400000000000000" pitchFamily="50" charset="-128"/>
              <a:ea typeface="BIZ UDPゴシック" panose="020B0400000000000000" pitchFamily="50" charset="-128"/>
            </a:endParaRPr>
          </a:p>
          <a:p>
            <a:pPr algn="ctr" fontAlgn="base"/>
            <a:r>
              <a:rPr lang="ja-JP" altLang="en-US" sz="1200" b="0" i="0" dirty="0">
                <a:solidFill>
                  <a:srgbClr val="000000"/>
                </a:solidFill>
                <a:effectLst/>
                <a:latin typeface="BIZ UDPゴシック" panose="020B0400000000000000" pitchFamily="50" charset="-128"/>
                <a:ea typeface="BIZ UDPゴシック" panose="020B0400000000000000" pitchFamily="50" charset="-128"/>
              </a:rPr>
              <a:t>高精度時刻同期技術</a:t>
            </a:r>
          </a:p>
        </p:txBody>
      </p:sp>
      <p:pic>
        <p:nvPicPr>
          <p:cNvPr id="49" name="図 48">
            <a:extLst>
              <a:ext uri="{FF2B5EF4-FFF2-40B4-BE49-F238E27FC236}">
                <a16:creationId xmlns:a16="http://schemas.microsoft.com/office/drawing/2014/main" id="{09D38CDA-3BEE-FAEB-0CA7-7C0EF0DF53A5}"/>
              </a:ext>
            </a:extLst>
          </p:cNvPr>
          <p:cNvPicPr>
            <a:picLocks noChangeAspect="1"/>
          </p:cNvPicPr>
          <p:nvPr/>
        </p:nvPicPr>
        <p:blipFill>
          <a:blip r:embed="rId5"/>
          <a:stretch>
            <a:fillRect/>
          </a:stretch>
        </p:blipFill>
        <p:spPr>
          <a:xfrm>
            <a:off x="9624527" y="2265477"/>
            <a:ext cx="1278730" cy="1351800"/>
          </a:xfrm>
          <a:prstGeom prst="rect">
            <a:avLst/>
          </a:prstGeom>
        </p:spPr>
      </p:pic>
      <p:sp>
        <p:nvSpPr>
          <p:cNvPr id="50" name="テキスト ボックス 49">
            <a:extLst>
              <a:ext uri="{FF2B5EF4-FFF2-40B4-BE49-F238E27FC236}">
                <a16:creationId xmlns:a16="http://schemas.microsoft.com/office/drawing/2014/main" id="{F95DE543-050A-C436-1683-E9988F987218}"/>
              </a:ext>
            </a:extLst>
          </p:cNvPr>
          <p:cNvSpPr txBox="1"/>
          <p:nvPr/>
        </p:nvSpPr>
        <p:spPr>
          <a:xfrm>
            <a:off x="9818449" y="3554575"/>
            <a:ext cx="1109363" cy="2308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（出典）ゼウレカ</a:t>
            </a:r>
          </a:p>
        </p:txBody>
      </p:sp>
      <p:pic>
        <p:nvPicPr>
          <p:cNvPr id="51" name="図 50">
            <a:extLst>
              <a:ext uri="{FF2B5EF4-FFF2-40B4-BE49-F238E27FC236}">
                <a16:creationId xmlns:a16="http://schemas.microsoft.com/office/drawing/2014/main" id="{C4C6427B-6F0E-C4D1-BAE9-5D5A24A553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6263" y="2413689"/>
            <a:ext cx="1800215" cy="1115450"/>
          </a:xfrm>
          <a:prstGeom prst="rect">
            <a:avLst/>
          </a:prstGeom>
        </p:spPr>
      </p:pic>
      <p:sp>
        <p:nvSpPr>
          <p:cNvPr id="52" name="テキスト ボックス 51">
            <a:extLst>
              <a:ext uri="{FF2B5EF4-FFF2-40B4-BE49-F238E27FC236}">
                <a16:creationId xmlns:a16="http://schemas.microsoft.com/office/drawing/2014/main" id="{057274E8-B060-F1A5-AE35-A40388ECF069}"/>
              </a:ext>
            </a:extLst>
          </p:cNvPr>
          <p:cNvSpPr txBox="1"/>
          <p:nvPr/>
        </p:nvSpPr>
        <p:spPr>
          <a:xfrm>
            <a:off x="7467664" y="2179866"/>
            <a:ext cx="1838033" cy="261610"/>
          </a:xfrm>
          <a:prstGeom prst="rect">
            <a:avLst/>
          </a:prstGeom>
          <a:noFill/>
        </p:spPr>
        <p:txBody>
          <a:bodyPr wrap="square">
            <a:spAutoFit/>
          </a:bodyPr>
          <a:lstStyle/>
          <a:p>
            <a:pPr algn="ctr" fontAlgn="base"/>
            <a:r>
              <a:rPr lang="ja-JP" altLang="en-US" sz="1100" b="0" i="0" dirty="0">
                <a:solidFill>
                  <a:srgbClr val="000000"/>
                </a:solidFill>
                <a:effectLst/>
                <a:latin typeface="BIZ UDPゴシック" panose="020B0400000000000000" pitchFamily="50" charset="-128"/>
                <a:ea typeface="BIZ UDPゴシック" panose="020B0400000000000000" pitchFamily="50" charset="-128"/>
              </a:rPr>
              <a:t>インフルエンサーとの協業</a:t>
            </a:r>
          </a:p>
        </p:txBody>
      </p:sp>
      <p:pic>
        <p:nvPicPr>
          <p:cNvPr id="54" name="図 53">
            <a:extLst>
              <a:ext uri="{FF2B5EF4-FFF2-40B4-BE49-F238E27FC236}">
                <a16:creationId xmlns:a16="http://schemas.microsoft.com/office/drawing/2014/main" id="{CEC6A3C3-B450-85CE-E4AB-C0C73DB94368}"/>
              </a:ext>
            </a:extLst>
          </p:cNvPr>
          <p:cNvPicPr>
            <a:picLocks noChangeAspect="1"/>
          </p:cNvPicPr>
          <p:nvPr/>
        </p:nvPicPr>
        <p:blipFill>
          <a:blip r:embed="rId7"/>
          <a:stretch>
            <a:fillRect/>
          </a:stretch>
        </p:blipFill>
        <p:spPr>
          <a:xfrm>
            <a:off x="7611118" y="3243905"/>
            <a:ext cx="1762850" cy="324364"/>
          </a:xfrm>
          <a:prstGeom prst="rect">
            <a:avLst/>
          </a:prstGeom>
        </p:spPr>
      </p:pic>
      <p:sp>
        <p:nvSpPr>
          <p:cNvPr id="55" name="テキスト ボックス 54">
            <a:extLst>
              <a:ext uri="{FF2B5EF4-FFF2-40B4-BE49-F238E27FC236}">
                <a16:creationId xmlns:a16="http://schemas.microsoft.com/office/drawing/2014/main" id="{0B9D706E-D589-9A91-25AD-4E7F1BED404B}"/>
              </a:ext>
            </a:extLst>
          </p:cNvPr>
          <p:cNvSpPr txBox="1"/>
          <p:nvPr/>
        </p:nvSpPr>
        <p:spPr>
          <a:xfrm>
            <a:off x="7475975" y="3517463"/>
            <a:ext cx="2119993" cy="230832"/>
          </a:xfrm>
          <a:prstGeom prst="rect">
            <a:avLst/>
          </a:prstGeom>
          <a:noFill/>
        </p:spPr>
        <p:txBody>
          <a:bodyPr wrap="square">
            <a:spAutoFit/>
          </a:bodyPr>
          <a:lstStyle/>
          <a:p>
            <a:r>
              <a:rPr lang="ja-JP" altLang="en-US" sz="900" dirty="0">
                <a:latin typeface="BIZ UDPゴシック" panose="020B0400000000000000" pitchFamily="50" charset="-128"/>
                <a:ea typeface="BIZ UDPゴシック" panose="020B0400000000000000" pitchFamily="50" charset="-128"/>
              </a:rPr>
              <a:t>（出典）</a:t>
            </a:r>
            <a:r>
              <a:rPr lang="en-US" altLang="ja-JP" sz="900" dirty="0">
                <a:latin typeface="BIZ UDPゴシック" panose="020B0400000000000000" pitchFamily="50" charset="-128"/>
                <a:ea typeface="BIZ UDPゴシック" panose="020B0400000000000000" pitchFamily="50" charset="-128"/>
              </a:rPr>
              <a:t>DeepMind</a:t>
            </a:r>
            <a:r>
              <a:rPr lang="ja-JP" altLang="en-US" sz="900" dirty="0">
                <a:latin typeface="BIZ UDPゴシック" panose="020B0400000000000000" pitchFamily="50" charset="-128"/>
                <a:ea typeface="BIZ UDPゴシック" panose="020B0400000000000000" pitchFamily="50" charset="-128"/>
              </a:rPr>
              <a:t>／</a:t>
            </a:r>
            <a:r>
              <a:rPr lang="en-US" altLang="ja-JP" sz="900" dirty="0">
                <a:latin typeface="BIZ UDPゴシック" panose="020B0400000000000000" pitchFamily="50" charset="-128"/>
                <a:ea typeface="BIZ UDPゴシック" panose="020B0400000000000000" pitchFamily="50" charset="-128"/>
              </a:rPr>
              <a:t>Isomorphic</a:t>
            </a:r>
            <a:endParaRPr lang="ja-JP" altLang="en-US" sz="900" dirty="0">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4FEC805B-53D8-D995-C58F-2E31ADA66BDF}"/>
              </a:ext>
            </a:extLst>
          </p:cNvPr>
          <p:cNvSpPr txBox="1"/>
          <p:nvPr/>
        </p:nvSpPr>
        <p:spPr>
          <a:xfrm>
            <a:off x="4959898" y="1685441"/>
            <a:ext cx="2374646" cy="338554"/>
          </a:xfrm>
          <a:prstGeom prst="rect">
            <a:avLst/>
          </a:prstGeom>
          <a:solidFill>
            <a:schemeClr val="accent4">
              <a:lumMod val="60000"/>
              <a:lumOff val="40000"/>
            </a:schemeClr>
          </a:solidFill>
        </p:spPr>
        <p:txBody>
          <a:bodyPr wrap="square" rtlCol="0">
            <a:spAutoFit/>
          </a:bodyPr>
          <a:lstStyle/>
          <a:p>
            <a:pPr algn="ctr"/>
            <a:r>
              <a:rPr kumimoji="1" lang="ja-JP" altLang="en-US" sz="1600" dirty="0">
                <a:latin typeface="BIZ UDPゴシック" panose="020B0400000000000000" pitchFamily="50" charset="-128"/>
                <a:ea typeface="BIZ UDPゴシック" panose="020B0400000000000000" pitchFamily="50" charset="-128"/>
              </a:rPr>
              <a:t>オープンソース・ファーマ</a:t>
            </a:r>
          </a:p>
        </p:txBody>
      </p:sp>
      <p:sp>
        <p:nvSpPr>
          <p:cNvPr id="57" name="テキスト ボックス 56">
            <a:extLst>
              <a:ext uri="{FF2B5EF4-FFF2-40B4-BE49-F238E27FC236}">
                <a16:creationId xmlns:a16="http://schemas.microsoft.com/office/drawing/2014/main" id="{725BD325-4228-EF8F-BF26-9C74F694B481}"/>
              </a:ext>
            </a:extLst>
          </p:cNvPr>
          <p:cNvSpPr txBox="1"/>
          <p:nvPr/>
        </p:nvSpPr>
        <p:spPr>
          <a:xfrm>
            <a:off x="5450585" y="2627589"/>
            <a:ext cx="1381905" cy="830997"/>
          </a:xfrm>
          <a:prstGeom prst="rect">
            <a:avLst/>
          </a:prstGeom>
          <a:noFill/>
        </p:spPr>
        <p:txBody>
          <a:bodyPr wrap="square" rtlCol="0">
            <a:spAutoFit/>
          </a:bodyPr>
          <a:lstStyle/>
          <a:p>
            <a:pPr algn="ctr"/>
            <a:r>
              <a:rPr kumimoji="1" lang="ja-JP" altLang="en-US" sz="2400" dirty="0">
                <a:solidFill>
                  <a:schemeClr val="bg1"/>
                </a:solidFill>
                <a:latin typeface="Amasis MT Pro Medium" panose="02040604050005020304" pitchFamily="18" charset="0"/>
                <a:ea typeface="BIZ UDPゴシック" panose="020B0400000000000000" pitchFamily="50" charset="-128"/>
              </a:rPr>
              <a:t>創薬</a:t>
            </a:r>
            <a:r>
              <a:rPr kumimoji="1" lang="en-US" altLang="ja-JP" sz="2400" dirty="0">
                <a:solidFill>
                  <a:schemeClr val="bg1"/>
                </a:solidFill>
                <a:latin typeface="Amasis MT Pro Medium" panose="02040604050005020304" pitchFamily="18" charset="0"/>
                <a:ea typeface="BIZ UDPゴシック" panose="020B0400000000000000" pitchFamily="50" charset="-128"/>
              </a:rPr>
              <a:t>GitHub</a:t>
            </a:r>
            <a:endParaRPr kumimoji="1" lang="ja-JP" altLang="en-US" sz="2400" dirty="0">
              <a:solidFill>
                <a:schemeClr val="bg1"/>
              </a:solidFill>
              <a:latin typeface="Amasis MT Pro Medium" panose="02040604050005020304" pitchFamily="18" charset="0"/>
              <a:ea typeface="BIZ UDPゴシック" panose="020B0400000000000000" pitchFamily="50" charset="-128"/>
            </a:endParaRPr>
          </a:p>
        </p:txBody>
      </p:sp>
    </p:spTree>
    <p:extLst>
      <p:ext uri="{BB962C8B-B14F-4D97-AF65-F5344CB8AC3E}">
        <p14:creationId xmlns:p14="http://schemas.microsoft.com/office/powerpoint/2010/main" val="3841641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1AE2FFF-352F-0641-0FCF-41F7F3F4AF7D}"/>
              </a:ext>
            </a:extLst>
          </p:cNvPr>
          <p:cNvPicPr>
            <a:picLocks noChangeAspect="1"/>
          </p:cNvPicPr>
          <p:nvPr/>
        </p:nvPicPr>
        <p:blipFill>
          <a:blip r:embed="rId2"/>
          <a:stretch>
            <a:fillRect/>
          </a:stretch>
        </p:blipFill>
        <p:spPr>
          <a:xfrm>
            <a:off x="0" y="756589"/>
            <a:ext cx="12192000" cy="5344821"/>
          </a:xfrm>
          <a:prstGeom prst="rect">
            <a:avLst/>
          </a:prstGeom>
        </p:spPr>
      </p:pic>
      <p:sp>
        <p:nvSpPr>
          <p:cNvPr id="4" name="テキスト ボックス 3">
            <a:extLst>
              <a:ext uri="{FF2B5EF4-FFF2-40B4-BE49-F238E27FC236}">
                <a16:creationId xmlns:a16="http://schemas.microsoft.com/office/drawing/2014/main" id="{7B27DED0-C32E-93F4-0412-94B0E1BDA5AD}"/>
              </a:ext>
            </a:extLst>
          </p:cNvPr>
          <p:cNvSpPr txBox="1"/>
          <p:nvPr/>
        </p:nvSpPr>
        <p:spPr>
          <a:xfrm>
            <a:off x="1" y="175491"/>
            <a:ext cx="12192000" cy="523220"/>
          </a:xfrm>
          <a:prstGeom prst="rect">
            <a:avLst/>
          </a:prstGeom>
          <a:noFill/>
        </p:spPr>
        <p:txBody>
          <a:bodyPr wrap="square" rtlCol="0">
            <a:spAutoFit/>
          </a:bodyPr>
          <a:lstStyle/>
          <a:p>
            <a:pPr algn="ctr"/>
            <a:r>
              <a:rPr kumimoji="1" lang="en-US" altLang="ja-JP" sz="2800" dirty="0">
                <a:solidFill>
                  <a:schemeClr val="bg1"/>
                </a:solidFill>
                <a:latin typeface="BIZ UDPゴシック" panose="020B0400000000000000" pitchFamily="50" charset="-128"/>
                <a:ea typeface="BIZ UDPゴシック" panose="020B0400000000000000" pitchFamily="50" charset="-128"/>
              </a:rPr>
              <a:t>AI</a:t>
            </a:r>
            <a:r>
              <a:rPr kumimoji="1" lang="ja-JP" altLang="en-US" sz="2800" dirty="0">
                <a:solidFill>
                  <a:schemeClr val="bg1"/>
                </a:solidFill>
                <a:latin typeface="BIZ UDPゴシック" panose="020B0400000000000000" pitchFamily="50" charset="-128"/>
                <a:ea typeface="BIZ UDPゴシック" panose="020B0400000000000000" pitchFamily="50" charset="-128"/>
              </a:rPr>
              <a:t>の民主化に学び、</a:t>
            </a:r>
            <a:r>
              <a:rPr kumimoji="1" lang="en-US" altLang="ja-JP" sz="2800" dirty="0">
                <a:solidFill>
                  <a:schemeClr val="bg1"/>
                </a:solidFill>
                <a:latin typeface="BIZ UDPゴシック" panose="020B0400000000000000" pitchFamily="50" charset="-128"/>
                <a:ea typeface="BIZ UDPゴシック" panose="020B0400000000000000" pitchFamily="50" charset="-128"/>
              </a:rPr>
              <a:t>Open Source Pharma</a:t>
            </a:r>
            <a:r>
              <a:rPr kumimoji="1" lang="ja-JP" altLang="en-US" sz="2800" dirty="0">
                <a:solidFill>
                  <a:schemeClr val="bg1"/>
                </a:solidFill>
                <a:latin typeface="BIZ UDPゴシック" panose="020B0400000000000000" pitchFamily="50" charset="-128"/>
                <a:ea typeface="BIZ UDPゴシック" panose="020B0400000000000000" pitchFamily="50" charset="-128"/>
              </a:rPr>
              <a:t>により創薬を民主化せよ！</a:t>
            </a:r>
          </a:p>
        </p:txBody>
      </p:sp>
    </p:spTree>
    <p:extLst>
      <p:ext uri="{BB962C8B-B14F-4D97-AF65-F5344CB8AC3E}">
        <p14:creationId xmlns:p14="http://schemas.microsoft.com/office/powerpoint/2010/main" val="651212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90E675A9-6E3E-4C02-949E-EBA67507BE38}"/>
              </a:ext>
            </a:extLst>
          </p:cNvPr>
          <p:cNvSpPr/>
          <p:nvPr/>
        </p:nvSpPr>
        <p:spPr>
          <a:xfrm>
            <a:off x="13944" y="-768"/>
            <a:ext cx="12192000" cy="6858000"/>
          </a:xfrm>
          <a:prstGeom prst="rect">
            <a:avLst/>
          </a:prstGeom>
          <a:solidFill>
            <a:schemeClr val="tx2">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0C0B46-B9C6-4F6C-BFC4-6D4FE073BF0C}"/>
              </a:ext>
            </a:extLst>
          </p:cNvPr>
          <p:cNvSpPr txBox="1"/>
          <p:nvPr/>
        </p:nvSpPr>
        <p:spPr>
          <a:xfrm>
            <a:off x="13944" y="2890102"/>
            <a:ext cx="12160469" cy="2554545"/>
          </a:xfrm>
          <a:prstGeom prst="rect">
            <a:avLst/>
          </a:prstGeom>
          <a:solidFill>
            <a:schemeClr val="tx2">
              <a:lumMod val="50000"/>
            </a:schemeClr>
          </a:solidFill>
        </p:spPr>
        <p:txBody>
          <a:bodyPr wrap="square" rtlCol="0">
            <a:spAutoFit/>
          </a:bodyPr>
          <a:lstStyle/>
          <a:p>
            <a:pPr algn="ctr"/>
            <a:r>
              <a:rPr kumimoji="1" lang="ja-JP" altLang="en-US" sz="8800" b="1" dirty="0">
                <a:solidFill>
                  <a:schemeClr val="bg1"/>
                </a:solidFill>
                <a:latin typeface="BIZ UDPゴシック" panose="020B0400000000000000" pitchFamily="50" charset="-128"/>
                <a:ea typeface="BIZ UDPゴシック" panose="020B0400000000000000" pitchFamily="50" charset="-128"/>
              </a:rPr>
              <a:t>ハイエントロピー物質</a:t>
            </a:r>
            <a:endParaRPr kumimoji="1" lang="en-US" altLang="ja-JP" sz="8800" b="1" dirty="0">
              <a:solidFill>
                <a:schemeClr val="bg1"/>
              </a:solidFill>
              <a:latin typeface="BIZ UDPゴシック" panose="020B0400000000000000" pitchFamily="50" charset="-128"/>
              <a:ea typeface="BIZ UDPゴシック" panose="020B0400000000000000" pitchFamily="50" charset="-128"/>
            </a:endParaRPr>
          </a:p>
          <a:p>
            <a:pPr algn="ctr"/>
            <a:endParaRPr lang="en-US" altLang="ja-JP" dirty="0">
              <a:solidFill>
                <a:schemeClr val="bg1"/>
              </a:solidFill>
              <a:latin typeface="Amasis MT Pro Black" panose="02040A04050005020304" pitchFamily="18" charset="0"/>
              <a:ea typeface="BIZ UDPゴシック" panose="020B0400000000000000" pitchFamily="50" charset="-128"/>
            </a:endParaRPr>
          </a:p>
          <a:p>
            <a:pPr algn="ctr"/>
            <a:r>
              <a:rPr lang="ja-JP" altLang="en-US" sz="4800" dirty="0">
                <a:solidFill>
                  <a:schemeClr val="bg1"/>
                </a:solidFill>
                <a:latin typeface="Amasis MT Pro Black" panose="02040A04050005020304" pitchFamily="18" charset="0"/>
                <a:ea typeface="BIZ UDPゴシック" panose="020B0400000000000000" pitchFamily="50" charset="-128"/>
              </a:rPr>
              <a:t>～元素のクロスカップリング</a:t>
            </a:r>
            <a:r>
              <a:rPr kumimoji="1" lang="ja-JP" altLang="en-US" sz="4800" dirty="0">
                <a:solidFill>
                  <a:schemeClr val="bg1"/>
                </a:solidFill>
                <a:latin typeface="Amasis MT Pro Black" panose="02040A04050005020304" pitchFamily="18" charset="0"/>
                <a:ea typeface="BIZ UDPゴシック" panose="020B0400000000000000" pitchFamily="50" charset="-128"/>
              </a:rPr>
              <a:t>～</a:t>
            </a:r>
          </a:p>
        </p:txBody>
      </p:sp>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167844" y="924715"/>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a:t>
            </a:r>
            <a:r>
              <a:rPr lang="ja-JP" altLang="en-US" sz="3200" dirty="0">
                <a:latin typeface="BIZ UDPゴシック" panose="020B0400000000000000" pitchFamily="50" charset="-128"/>
                <a:ea typeface="BIZ UDPゴシック" panose="020B0400000000000000" pitchFamily="50" charset="-128"/>
              </a:rPr>
              <a:t>４年</a:t>
            </a:r>
            <a:r>
              <a:rPr lang="en-US" altLang="ja-JP" sz="3200" dirty="0">
                <a:latin typeface="BIZ UDPゴシック" panose="020B0400000000000000" pitchFamily="50" charset="-128"/>
                <a:ea typeface="BIZ UDPゴシック" panose="020B0400000000000000" pitchFamily="50" charset="-128"/>
              </a:rPr>
              <a:t>1</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a:t>
            </a:r>
            <a:r>
              <a:rPr lang="ja-JP" altLang="en-US" sz="3200" dirty="0">
                <a:latin typeface="BIZ UDPゴシック" panose="020B0400000000000000" pitchFamily="50" charset="-128"/>
                <a:ea typeface="BIZ UDPゴシック" panose="020B0400000000000000" pitchFamily="50" charset="-128"/>
              </a:rPr>
              <a:t>５日（木曜日）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4" name="テキスト ボックス 3">
            <a:extLst>
              <a:ext uri="{FF2B5EF4-FFF2-40B4-BE49-F238E27FC236}">
                <a16:creationId xmlns:a16="http://schemas.microsoft.com/office/drawing/2014/main" id="{1853DA54-1C8C-47F0-ADD4-537E6BE0ECCD}"/>
              </a:ext>
            </a:extLst>
          </p:cNvPr>
          <p:cNvSpPr txBox="1"/>
          <p:nvPr/>
        </p:nvSpPr>
        <p:spPr>
          <a:xfrm>
            <a:off x="923365" y="948286"/>
            <a:ext cx="2608729" cy="707886"/>
          </a:xfrm>
          <a:prstGeom prst="rect">
            <a:avLst/>
          </a:prstGeom>
          <a:noFill/>
        </p:spPr>
        <p:txBody>
          <a:bodyPr wrap="square" rtlCol="0">
            <a:spAutoFit/>
          </a:bodyPr>
          <a:lstStyle/>
          <a:p>
            <a:r>
              <a:rPr kumimoji="1" lang="ja-JP" altLang="en-US" sz="4000" dirty="0">
                <a:solidFill>
                  <a:schemeClr val="bg1"/>
                </a:solidFill>
                <a:latin typeface="BIZ UDPゴシック" panose="020B0400000000000000" pitchFamily="50" charset="-128"/>
                <a:ea typeface="BIZ UDPゴシック" panose="020B0400000000000000" pitchFamily="50" charset="-128"/>
              </a:rPr>
              <a:t>次回は</a:t>
            </a:r>
            <a:r>
              <a:rPr kumimoji="1" lang="en-US" altLang="ja-JP" sz="4000" dirty="0">
                <a:solidFill>
                  <a:schemeClr val="bg1"/>
                </a:solidFill>
                <a:latin typeface="BIZ UDPゴシック" panose="020B0400000000000000" pitchFamily="50" charset="-128"/>
                <a:ea typeface="BIZ UDPゴシック" panose="020B0400000000000000" pitchFamily="50" charset="-128"/>
              </a:rPr>
              <a:t>…</a:t>
            </a:r>
            <a:endParaRPr kumimoji="1" lang="ja-JP" altLang="en-US" sz="4000"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1848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0D17FF66-667C-486E-B714-1D8F74156ABE}"/>
              </a:ext>
            </a:extLst>
          </p:cNvPr>
          <p:cNvSpPr/>
          <p:nvPr/>
        </p:nvSpPr>
        <p:spPr>
          <a:xfrm rot="21188738">
            <a:off x="3212983" y="502922"/>
            <a:ext cx="5986754" cy="10399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latin typeface="BIZ UDPゴシック" panose="020B0400000000000000" pitchFamily="50" charset="-128"/>
                <a:ea typeface="BIZ UDPゴシック" panose="020B0400000000000000" pitchFamily="50" charset="-128"/>
              </a:rPr>
              <a:t>202</a:t>
            </a:r>
            <a:r>
              <a:rPr lang="ja-JP" altLang="en-US" sz="3200" dirty="0">
                <a:latin typeface="BIZ UDPゴシック" panose="020B0400000000000000" pitchFamily="50" charset="-128"/>
                <a:ea typeface="BIZ UDPゴシック" panose="020B0400000000000000" pitchFamily="50" charset="-128"/>
              </a:rPr>
              <a:t>４年</a:t>
            </a:r>
            <a:r>
              <a:rPr lang="en-US" altLang="ja-JP" sz="3200" dirty="0">
                <a:latin typeface="BIZ UDPゴシック" panose="020B0400000000000000" pitchFamily="50" charset="-128"/>
                <a:ea typeface="BIZ UDPゴシック" panose="020B0400000000000000" pitchFamily="50" charset="-128"/>
              </a:rPr>
              <a:t>1</a:t>
            </a:r>
            <a:r>
              <a:rPr lang="ja-JP" altLang="en-US" sz="3200" dirty="0">
                <a:latin typeface="BIZ UDPゴシック" panose="020B0400000000000000" pitchFamily="50" charset="-128"/>
                <a:ea typeface="BIZ UDPゴシック" panose="020B0400000000000000" pitchFamily="50" charset="-128"/>
              </a:rPr>
              <a:t>月</a:t>
            </a:r>
            <a:r>
              <a:rPr lang="en-US" altLang="ja-JP" sz="3200" dirty="0">
                <a:latin typeface="BIZ UDPゴシック" panose="020B0400000000000000" pitchFamily="50" charset="-128"/>
                <a:ea typeface="BIZ UDPゴシック" panose="020B0400000000000000" pitchFamily="50" charset="-128"/>
              </a:rPr>
              <a:t>2</a:t>
            </a:r>
            <a:r>
              <a:rPr lang="ja-JP" altLang="en-US" sz="3200" dirty="0">
                <a:latin typeface="BIZ UDPゴシック" panose="020B0400000000000000" pitchFamily="50" charset="-128"/>
                <a:ea typeface="BIZ UDPゴシック" panose="020B0400000000000000" pitchFamily="50" charset="-128"/>
              </a:rPr>
              <a:t>５日（木曜日）</a:t>
            </a:r>
            <a:endParaRPr lang="en-US" altLang="ja-JP" sz="3200" dirty="0">
              <a:latin typeface="BIZ UDPゴシック" panose="020B0400000000000000" pitchFamily="50" charset="-128"/>
              <a:ea typeface="BIZ UDPゴシック" panose="020B0400000000000000" pitchFamily="50" charset="-128"/>
            </a:endParaRPr>
          </a:p>
          <a:p>
            <a:pPr algn="ctr"/>
            <a:r>
              <a:rPr lang="ja-JP" altLang="en-US" sz="3200" dirty="0">
                <a:latin typeface="BIZ UDPゴシック" panose="020B0400000000000000" pitchFamily="50" charset="-128"/>
                <a:ea typeface="BIZ UDPゴシック" panose="020B0400000000000000" pitchFamily="50" charset="-128"/>
              </a:rPr>
              <a:t>お昼休み、ココでやります。</a:t>
            </a:r>
            <a:r>
              <a:rPr lang="ja-JP" altLang="en-US" sz="800" dirty="0">
                <a:latin typeface="BIZ UDPゴシック" panose="020B0400000000000000" pitchFamily="50" charset="-128"/>
                <a:ea typeface="BIZ UDPゴシック" panose="020B0400000000000000" pitchFamily="50" charset="-128"/>
              </a:rPr>
              <a:t>多分・・・</a:t>
            </a:r>
            <a:endParaRPr kumimoji="1" lang="ja-JP" altLang="en-US" sz="3200" dirty="0">
              <a:latin typeface="BIZ UDPゴシック" panose="020B0400000000000000" pitchFamily="50" charset="-128"/>
              <a:ea typeface="BIZ UDPゴシック" panose="020B0400000000000000" pitchFamily="50" charset="-128"/>
            </a:endParaRPr>
          </a:p>
        </p:txBody>
      </p:sp>
      <p:sp>
        <p:nvSpPr>
          <p:cNvPr id="7" name="七角形 6">
            <a:extLst>
              <a:ext uri="{FF2B5EF4-FFF2-40B4-BE49-F238E27FC236}">
                <a16:creationId xmlns:a16="http://schemas.microsoft.com/office/drawing/2014/main" id="{2C26CC22-37F3-6A5E-985E-78446B82429C}"/>
              </a:ext>
            </a:extLst>
          </p:cNvPr>
          <p:cNvSpPr/>
          <p:nvPr/>
        </p:nvSpPr>
        <p:spPr>
          <a:xfrm>
            <a:off x="1119352" y="3157043"/>
            <a:ext cx="969579" cy="827690"/>
          </a:xfrm>
          <a:prstGeom prst="heptagon">
            <a:avLst/>
          </a:prstGeom>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元素</a:t>
            </a:r>
          </a:p>
        </p:txBody>
      </p:sp>
      <p:sp>
        <p:nvSpPr>
          <p:cNvPr id="8" name="ブローチ 7">
            <a:extLst>
              <a:ext uri="{FF2B5EF4-FFF2-40B4-BE49-F238E27FC236}">
                <a16:creationId xmlns:a16="http://schemas.microsoft.com/office/drawing/2014/main" id="{F287D2E3-7D08-1A4D-DD7A-E6A0D2E9110A}"/>
              </a:ext>
            </a:extLst>
          </p:cNvPr>
          <p:cNvSpPr/>
          <p:nvPr/>
        </p:nvSpPr>
        <p:spPr>
          <a:xfrm>
            <a:off x="1119352" y="4453757"/>
            <a:ext cx="969579" cy="1024759"/>
          </a:xfrm>
          <a:prstGeom prst="plaque">
            <a:avLst>
              <a:gd name="adj" fmla="val 27236"/>
            </a:avLst>
          </a:prstGeom>
          <a:solidFill>
            <a:schemeClr val="accent6">
              <a:lumMod val="75000"/>
            </a:schemeClr>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BIZ UDPゴシック" panose="020B0400000000000000" pitchFamily="50" charset="-128"/>
                <a:ea typeface="BIZ UDPゴシック" panose="020B0400000000000000" pitchFamily="50" charset="-128"/>
              </a:rPr>
              <a:t>元素</a:t>
            </a:r>
          </a:p>
        </p:txBody>
      </p:sp>
      <p:sp>
        <p:nvSpPr>
          <p:cNvPr id="9" name="涙形 8">
            <a:extLst>
              <a:ext uri="{FF2B5EF4-FFF2-40B4-BE49-F238E27FC236}">
                <a16:creationId xmlns:a16="http://schemas.microsoft.com/office/drawing/2014/main" id="{AB4812F3-B8DC-3C3C-7207-C965BA1A0674}"/>
              </a:ext>
            </a:extLst>
          </p:cNvPr>
          <p:cNvSpPr/>
          <p:nvPr/>
        </p:nvSpPr>
        <p:spPr>
          <a:xfrm>
            <a:off x="1153689" y="1915509"/>
            <a:ext cx="969579" cy="851338"/>
          </a:xfrm>
          <a:prstGeom prst="teardrop">
            <a:avLst/>
          </a:prstGeom>
          <a:solidFill>
            <a:srgbClr val="FFC000"/>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latin typeface="BIZ UDPゴシック" panose="020B0400000000000000" pitchFamily="50" charset="-128"/>
                <a:ea typeface="BIZ UDPゴシック" panose="020B0400000000000000" pitchFamily="50" charset="-128"/>
              </a:rPr>
              <a:t>元素</a:t>
            </a:r>
          </a:p>
        </p:txBody>
      </p:sp>
      <p:sp>
        <p:nvSpPr>
          <p:cNvPr id="11" name="楕円 10">
            <a:extLst>
              <a:ext uri="{FF2B5EF4-FFF2-40B4-BE49-F238E27FC236}">
                <a16:creationId xmlns:a16="http://schemas.microsoft.com/office/drawing/2014/main" id="{7DA33B62-CB04-76E9-B8CE-3F844BE079E8}"/>
              </a:ext>
            </a:extLst>
          </p:cNvPr>
          <p:cNvSpPr/>
          <p:nvPr/>
        </p:nvSpPr>
        <p:spPr>
          <a:xfrm>
            <a:off x="3095653" y="3429000"/>
            <a:ext cx="1395248" cy="989286"/>
          </a:xfrm>
          <a:prstGeom prst="ellipse">
            <a:avLst/>
          </a:prstGeom>
          <a:solidFill>
            <a:srgbClr val="FF0000"/>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bg1"/>
                </a:solidFill>
                <a:latin typeface="BIZ UDPゴシック" panose="020B0400000000000000" pitchFamily="50" charset="-128"/>
                <a:ea typeface="BIZ UDPゴシック" panose="020B0400000000000000" pitchFamily="50" charset="-128"/>
              </a:rPr>
              <a:t>ハイエントロピー元素</a:t>
            </a:r>
          </a:p>
        </p:txBody>
      </p:sp>
      <p:cxnSp>
        <p:nvCxnSpPr>
          <p:cNvPr id="13" name="コネクタ: カギ線 12">
            <a:extLst>
              <a:ext uri="{FF2B5EF4-FFF2-40B4-BE49-F238E27FC236}">
                <a16:creationId xmlns:a16="http://schemas.microsoft.com/office/drawing/2014/main" id="{C672A34E-5A0F-D160-222B-D8C3CE55EDBB}"/>
              </a:ext>
            </a:extLst>
          </p:cNvPr>
          <p:cNvCxnSpPr>
            <a:stCxn id="9" idx="0"/>
            <a:endCxn id="11" idx="2"/>
          </p:cNvCxnSpPr>
          <p:nvPr/>
        </p:nvCxnSpPr>
        <p:spPr>
          <a:xfrm>
            <a:off x="2123268" y="2341178"/>
            <a:ext cx="972385" cy="15824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FD42B30B-1959-F32F-5372-9C72448D716C}"/>
              </a:ext>
            </a:extLst>
          </p:cNvPr>
          <p:cNvCxnSpPr>
            <a:cxnSpLocks/>
            <a:endCxn id="11" idx="2"/>
          </p:cNvCxnSpPr>
          <p:nvPr/>
        </p:nvCxnSpPr>
        <p:spPr>
          <a:xfrm flipV="1">
            <a:off x="2081801" y="3923643"/>
            <a:ext cx="1013852" cy="1002093"/>
          </a:xfrm>
          <a:prstGeom prst="bentConnector3">
            <a:avLst>
              <a:gd name="adj1" fmla="val 50778"/>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50672992-0FDA-FAA4-7165-241AFF6AF7AD}"/>
              </a:ext>
            </a:extLst>
          </p:cNvPr>
          <p:cNvPicPr>
            <a:picLocks noChangeAspect="1"/>
          </p:cNvPicPr>
          <p:nvPr/>
        </p:nvPicPr>
        <p:blipFill>
          <a:blip r:embed="rId2"/>
          <a:stretch>
            <a:fillRect/>
          </a:stretch>
        </p:blipFill>
        <p:spPr>
          <a:xfrm>
            <a:off x="5049824" y="3793348"/>
            <a:ext cx="935817" cy="731583"/>
          </a:xfrm>
          <a:prstGeom prst="rect">
            <a:avLst/>
          </a:prstGeom>
        </p:spPr>
      </p:pic>
      <p:pic>
        <p:nvPicPr>
          <p:cNvPr id="25" name="図 24">
            <a:extLst>
              <a:ext uri="{FF2B5EF4-FFF2-40B4-BE49-F238E27FC236}">
                <a16:creationId xmlns:a16="http://schemas.microsoft.com/office/drawing/2014/main" id="{17382DC1-5276-7A57-3A22-BBF0A8CD5566}"/>
              </a:ext>
            </a:extLst>
          </p:cNvPr>
          <p:cNvPicPr>
            <a:picLocks noChangeAspect="1"/>
          </p:cNvPicPr>
          <p:nvPr/>
        </p:nvPicPr>
        <p:blipFill>
          <a:blip r:embed="rId2"/>
          <a:stretch>
            <a:fillRect/>
          </a:stretch>
        </p:blipFill>
        <p:spPr>
          <a:xfrm>
            <a:off x="6460818" y="4418286"/>
            <a:ext cx="935817" cy="731583"/>
          </a:xfrm>
          <a:prstGeom prst="rect">
            <a:avLst/>
          </a:prstGeom>
        </p:spPr>
      </p:pic>
      <p:pic>
        <p:nvPicPr>
          <p:cNvPr id="26" name="図 25">
            <a:extLst>
              <a:ext uri="{FF2B5EF4-FFF2-40B4-BE49-F238E27FC236}">
                <a16:creationId xmlns:a16="http://schemas.microsoft.com/office/drawing/2014/main" id="{9849BEB2-8A93-4EBC-CC21-40587B2DC8E9}"/>
              </a:ext>
            </a:extLst>
          </p:cNvPr>
          <p:cNvPicPr>
            <a:picLocks noChangeAspect="1"/>
          </p:cNvPicPr>
          <p:nvPr/>
        </p:nvPicPr>
        <p:blipFill>
          <a:blip r:embed="rId2"/>
          <a:stretch>
            <a:fillRect/>
          </a:stretch>
        </p:blipFill>
        <p:spPr>
          <a:xfrm>
            <a:off x="5738452" y="2968547"/>
            <a:ext cx="935817" cy="731583"/>
          </a:xfrm>
          <a:prstGeom prst="rect">
            <a:avLst/>
          </a:prstGeom>
        </p:spPr>
      </p:pic>
      <p:pic>
        <p:nvPicPr>
          <p:cNvPr id="30" name="図 29">
            <a:extLst>
              <a:ext uri="{FF2B5EF4-FFF2-40B4-BE49-F238E27FC236}">
                <a16:creationId xmlns:a16="http://schemas.microsoft.com/office/drawing/2014/main" id="{770495BA-2FBE-993E-9DB3-D38FC96A2174}"/>
              </a:ext>
            </a:extLst>
          </p:cNvPr>
          <p:cNvPicPr>
            <a:picLocks noChangeAspect="1"/>
          </p:cNvPicPr>
          <p:nvPr/>
        </p:nvPicPr>
        <p:blipFill>
          <a:blip r:embed="rId2"/>
          <a:stretch>
            <a:fillRect/>
          </a:stretch>
        </p:blipFill>
        <p:spPr>
          <a:xfrm>
            <a:off x="5706365" y="4107146"/>
            <a:ext cx="935817" cy="731583"/>
          </a:xfrm>
          <a:prstGeom prst="rect">
            <a:avLst/>
          </a:prstGeom>
        </p:spPr>
      </p:pic>
      <p:pic>
        <p:nvPicPr>
          <p:cNvPr id="31" name="図 30">
            <a:extLst>
              <a:ext uri="{FF2B5EF4-FFF2-40B4-BE49-F238E27FC236}">
                <a16:creationId xmlns:a16="http://schemas.microsoft.com/office/drawing/2014/main" id="{62E88E9C-4330-6F5E-E475-BA923716AF7E}"/>
              </a:ext>
            </a:extLst>
          </p:cNvPr>
          <p:cNvPicPr>
            <a:picLocks noChangeAspect="1"/>
          </p:cNvPicPr>
          <p:nvPr/>
        </p:nvPicPr>
        <p:blipFill>
          <a:blip r:embed="rId2"/>
          <a:stretch>
            <a:fillRect/>
          </a:stretch>
        </p:blipFill>
        <p:spPr>
          <a:xfrm>
            <a:off x="6407733" y="3298705"/>
            <a:ext cx="935817" cy="731583"/>
          </a:xfrm>
          <a:prstGeom prst="rect">
            <a:avLst/>
          </a:prstGeom>
        </p:spPr>
      </p:pic>
      <p:sp>
        <p:nvSpPr>
          <p:cNvPr id="33" name="矢印: 右 32">
            <a:extLst>
              <a:ext uri="{FF2B5EF4-FFF2-40B4-BE49-F238E27FC236}">
                <a16:creationId xmlns:a16="http://schemas.microsoft.com/office/drawing/2014/main" id="{06F5AD6C-4092-D964-F0ED-6BB444D15B8F}"/>
              </a:ext>
            </a:extLst>
          </p:cNvPr>
          <p:cNvSpPr/>
          <p:nvPr/>
        </p:nvSpPr>
        <p:spPr>
          <a:xfrm>
            <a:off x="4661410" y="3714256"/>
            <a:ext cx="435823" cy="323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536EE91-7361-2003-0E8A-30E2510A44F6}"/>
              </a:ext>
            </a:extLst>
          </p:cNvPr>
          <p:cNvSpPr txBox="1"/>
          <p:nvPr/>
        </p:nvSpPr>
        <p:spPr>
          <a:xfrm>
            <a:off x="4879321" y="2648873"/>
            <a:ext cx="2477735"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ハイエントロピー分子</a:t>
            </a:r>
          </a:p>
        </p:txBody>
      </p:sp>
      <p:sp>
        <p:nvSpPr>
          <p:cNvPr id="36" name="テキスト ボックス 35">
            <a:extLst>
              <a:ext uri="{FF2B5EF4-FFF2-40B4-BE49-F238E27FC236}">
                <a16:creationId xmlns:a16="http://schemas.microsoft.com/office/drawing/2014/main" id="{43CCC51E-6595-0DC0-5A43-4C94C0BD388D}"/>
              </a:ext>
            </a:extLst>
          </p:cNvPr>
          <p:cNvSpPr txBox="1"/>
          <p:nvPr/>
        </p:nvSpPr>
        <p:spPr>
          <a:xfrm>
            <a:off x="7710837" y="2726672"/>
            <a:ext cx="1686225"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ハイエントロピー</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無機分子</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37" name="テキスト ボックス 36">
            <a:extLst>
              <a:ext uri="{FF2B5EF4-FFF2-40B4-BE49-F238E27FC236}">
                <a16:creationId xmlns:a16="http://schemas.microsoft.com/office/drawing/2014/main" id="{C9823AFC-F20C-219C-7E72-D40FF48B84E0}"/>
              </a:ext>
            </a:extLst>
          </p:cNvPr>
          <p:cNvSpPr txBox="1"/>
          <p:nvPr/>
        </p:nvSpPr>
        <p:spPr>
          <a:xfrm>
            <a:off x="7792654" y="4357040"/>
            <a:ext cx="1686225" cy="523220"/>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ハイエントロピー</a:t>
            </a:r>
            <a:endParaRPr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有機分子</a:t>
            </a:r>
            <a:endParaRPr kumimoji="1" lang="ja-JP" altLang="en-US" sz="1400" dirty="0">
              <a:latin typeface="BIZ UDPゴシック" panose="020B0400000000000000" pitchFamily="50" charset="-128"/>
              <a:ea typeface="BIZ UDPゴシック" panose="020B0400000000000000" pitchFamily="50" charset="-128"/>
            </a:endParaRPr>
          </a:p>
        </p:txBody>
      </p:sp>
      <p:cxnSp>
        <p:nvCxnSpPr>
          <p:cNvPr id="39" name="直線矢印コネクタ 38">
            <a:extLst>
              <a:ext uri="{FF2B5EF4-FFF2-40B4-BE49-F238E27FC236}">
                <a16:creationId xmlns:a16="http://schemas.microsoft.com/office/drawing/2014/main" id="{49F1E360-A224-F76E-C62F-A611A131FFDF}"/>
              </a:ext>
            </a:extLst>
          </p:cNvPr>
          <p:cNvCxnSpPr>
            <a:cxnSpLocks/>
          </p:cNvCxnSpPr>
          <p:nvPr/>
        </p:nvCxnSpPr>
        <p:spPr>
          <a:xfrm flipV="1">
            <a:off x="7389143" y="3066393"/>
            <a:ext cx="643388" cy="726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F380BEF8-D2C9-DDE8-633C-B0944E75D983}"/>
              </a:ext>
            </a:extLst>
          </p:cNvPr>
          <p:cNvCxnSpPr>
            <a:cxnSpLocks/>
          </p:cNvCxnSpPr>
          <p:nvPr/>
        </p:nvCxnSpPr>
        <p:spPr>
          <a:xfrm>
            <a:off x="7389143" y="3793348"/>
            <a:ext cx="550669" cy="746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右中かっこ 43">
            <a:extLst>
              <a:ext uri="{FF2B5EF4-FFF2-40B4-BE49-F238E27FC236}">
                <a16:creationId xmlns:a16="http://schemas.microsoft.com/office/drawing/2014/main" id="{43BDCFA2-6724-B0ED-273D-C6E4AA6BBCD3}"/>
              </a:ext>
            </a:extLst>
          </p:cNvPr>
          <p:cNvSpPr/>
          <p:nvPr/>
        </p:nvSpPr>
        <p:spPr>
          <a:xfrm>
            <a:off x="9271648" y="2159876"/>
            <a:ext cx="674552" cy="3563007"/>
          </a:xfrm>
          <a:prstGeom prst="rightBrace">
            <a:avLst>
              <a:gd name="adj1" fmla="val 70268"/>
              <a:gd name="adj2" fmla="val 50221"/>
            </a:avLst>
          </a:prstGeom>
          <a:ln w="28575">
            <a:solidFill>
              <a:srgbClr val="7030A0"/>
            </a:solidFill>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EE4AE518-560A-B2E9-BAA4-F7F57EFAC662}"/>
              </a:ext>
            </a:extLst>
          </p:cNvPr>
          <p:cNvSpPr txBox="1"/>
          <p:nvPr/>
        </p:nvSpPr>
        <p:spPr>
          <a:xfrm>
            <a:off x="9737318" y="3399957"/>
            <a:ext cx="2424122" cy="1169551"/>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ハイエントロピー新素材</a:t>
            </a:r>
            <a:endParaRPr kumimoji="1" lang="en-US" altLang="ja-JP" sz="1400" dirty="0">
              <a:latin typeface="BIZ UDPゴシック" panose="020B0400000000000000" pitchFamily="50" charset="-128"/>
              <a:ea typeface="BIZ UDPゴシック" panose="020B0400000000000000" pitchFamily="50" charset="-128"/>
            </a:endParaRPr>
          </a:p>
          <a:p>
            <a:pPr algn="ct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ハイエントロピー高分子</a:t>
            </a:r>
            <a:endParaRPr lang="en-US" altLang="ja-JP" sz="1400" dirty="0">
              <a:latin typeface="BIZ UDPゴシック" panose="020B0400000000000000" pitchFamily="50" charset="-128"/>
              <a:ea typeface="BIZ UDPゴシック" panose="020B0400000000000000" pitchFamily="50" charset="-128"/>
            </a:endParaRPr>
          </a:p>
          <a:p>
            <a:pPr algn="ctr"/>
            <a:endParaRPr kumimoji="1" lang="en-US" altLang="ja-JP" sz="1400" dirty="0">
              <a:latin typeface="BIZ UDPゴシック" panose="020B0400000000000000" pitchFamily="50" charset="-128"/>
              <a:ea typeface="BIZ UDPゴシック" panose="020B0400000000000000" pitchFamily="50" charset="-128"/>
            </a:endParaRPr>
          </a:p>
          <a:p>
            <a:pPr algn="ctr"/>
            <a:r>
              <a:rPr lang="ja-JP" altLang="en-US" sz="1400" dirty="0">
                <a:latin typeface="BIZ UDPゴシック" panose="020B0400000000000000" pitchFamily="50" charset="-128"/>
                <a:ea typeface="BIZ UDPゴシック" panose="020B0400000000000000" pitchFamily="50" charset="-128"/>
              </a:rPr>
              <a:t>ハイエントロピータンパク質</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46" name="フローチャート: せん孔テープ 45">
            <a:extLst>
              <a:ext uri="{FF2B5EF4-FFF2-40B4-BE49-F238E27FC236}">
                <a16:creationId xmlns:a16="http://schemas.microsoft.com/office/drawing/2014/main" id="{262D73D8-7123-7EC2-B7EF-A80AF949B3CF}"/>
              </a:ext>
            </a:extLst>
          </p:cNvPr>
          <p:cNvSpPr/>
          <p:nvPr/>
        </p:nvSpPr>
        <p:spPr>
          <a:xfrm>
            <a:off x="1191884" y="696636"/>
            <a:ext cx="969579" cy="677917"/>
          </a:xfrm>
          <a:prstGeom prst="flowChartPunchedTap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元素</a:t>
            </a:r>
          </a:p>
        </p:txBody>
      </p:sp>
      <p:sp>
        <p:nvSpPr>
          <p:cNvPr id="48" name="ハート 47">
            <a:extLst>
              <a:ext uri="{FF2B5EF4-FFF2-40B4-BE49-F238E27FC236}">
                <a16:creationId xmlns:a16="http://schemas.microsoft.com/office/drawing/2014/main" id="{C0C406FA-D4CC-7295-2D45-B0DA38640B4E}"/>
              </a:ext>
            </a:extLst>
          </p:cNvPr>
          <p:cNvSpPr/>
          <p:nvPr/>
        </p:nvSpPr>
        <p:spPr>
          <a:xfrm rot="10800000">
            <a:off x="1119352" y="5772151"/>
            <a:ext cx="969579" cy="764628"/>
          </a:xfrm>
          <a:prstGeom prst="hear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lumMod val="95000"/>
                  <a:lumOff val="5000"/>
                </a:schemeClr>
              </a:solidFill>
            </a:endParaRPr>
          </a:p>
        </p:txBody>
      </p:sp>
      <p:cxnSp>
        <p:nvCxnSpPr>
          <p:cNvPr id="58" name="コネクタ: カギ線 57">
            <a:extLst>
              <a:ext uri="{FF2B5EF4-FFF2-40B4-BE49-F238E27FC236}">
                <a16:creationId xmlns:a16="http://schemas.microsoft.com/office/drawing/2014/main" id="{4C199008-EA23-E2E7-3D71-217980475B65}"/>
              </a:ext>
            </a:extLst>
          </p:cNvPr>
          <p:cNvCxnSpPr>
            <a:stCxn id="46" idx="3"/>
            <a:endCxn id="11" idx="2"/>
          </p:cNvCxnSpPr>
          <p:nvPr/>
        </p:nvCxnSpPr>
        <p:spPr>
          <a:xfrm>
            <a:off x="2161463" y="1035595"/>
            <a:ext cx="934190" cy="2888048"/>
          </a:xfrm>
          <a:prstGeom prst="bentConnector3">
            <a:avLst>
              <a:gd name="adj1" fmla="val 47469"/>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DA037FF2-39BE-7B26-1F75-67BB2878BE68}"/>
              </a:ext>
            </a:extLst>
          </p:cNvPr>
          <p:cNvSpPr txBox="1"/>
          <p:nvPr/>
        </p:nvSpPr>
        <p:spPr>
          <a:xfrm>
            <a:off x="1270468" y="6000576"/>
            <a:ext cx="667346" cy="307777"/>
          </a:xfrm>
          <a:prstGeom prst="rect">
            <a:avLst/>
          </a:prstGeom>
          <a:noFill/>
        </p:spPr>
        <p:txBody>
          <a:bodyPr wrap="square" rtlCol="0">
            <a:spAutoFit/>
          </a:bodyPr>
          <a:lstStyle/>
          <a:p>
            <a:pPr algn="ctr"/>
            <a:r>
              <a:rPr kumimoji="1" lang="ja-JP" altLang="en-US" sz="1400" dirty="0">
                <a:latin typeface="BIZ UDPゴシック" panose="020B0400000000000000" pitchFamily="50" charset="-128"/>
                <a:ea typeface="BIZ UDPゴシック" panose="020B0400000000000000" pitchFamily="50" charset="-128"/>
              </a:rPr>
              <a:t>元素</a:t>
            </a:r>
          </a:p>
        </p:txBody>
      </p:sp>
      <p:cxnSp>
        <p:nvCxnSpPr>
          <p:cNvPr id="64" name="コネクタ: カギ線 63">
            <a:extLst>
              <a:ext uri="{FF2B5EF4-FFF2-40B4-BE49-F238E27FC236}">
                <a16:creationId xmlns:a16="http://schemas.microsoft.com/office/drawing/2014/main" id="{B73DD0C8-6390-C9FE-F637-56D5EB42D88F}"/>
              </a:ext>
            </a:extLst>
          </p:cNvPr>
          <p:cNvCxnSpPr>
            <a:stCxn id="62" idx="3"/>
            <a:endCxn id="11" idx="2"/>
          </p:cNvCxnSpPr>
          <p:nvPr/>
        </p:nvCxnSpPr>
        <p:spPr>
          <a:xfrm flipV="1">
            <a:off x="1937814" y="3923643"/>
            <a:ext cx="1157839" cy="2230822"/>
          </a:xfrm>
          <a:prstGeom prst="bentConnector3">
            <a:avLst>
              <a:gd name="adj1" fmla="val 56127"/>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楕円 69">
            <a:extLst>
              <a:ext uri="{FF2B5EF4-FFF2-40B4-BE49-F238E27FC236}">
                <a16:creationId xmlns:a16="http://schemas.microsoft.com/office/drawing/2014/main" id="{C80C132F-BB60-649E-11E3-247BCFAAB476}"/>
              </a:ext>
            </a:extLst>
          </p:cNvPr>
          <p:cNvSpPr/>
          <p:nvPr/>
        </p:nvSpPr>
        <p:spPr>
          <a:xfrm>
            <a:off x="3058510" y="2285011"/>
            <a:ext cx="1395248" cy="989286"/>
          </a:xfrm>
          <a:prstGeom prst="ellipse">
            <a:avLst/>
          </a:prstGeom>
          <a:solidFill>
            <a:srgbClr val="FFFF00"/>
          </a:solidFill>
          <a:ln>
            <a:solidFill>
              <a:srgbClr val="FFFF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lumMod val="95000"/>
                    <a:lumOff val="5000"/>
                  </a:schemeClr>
                </a:solidFill>
                <a:latin typeface="BIZ UDPゴシック" panose="020B0400000000000000" pitchFamily="50" charset="-128"/>
                <a:ea typeface="BIZ UDPゴシック" panose="020B0400000000000000" pitchFamily="50" charset="-128"/>
              </a:rPr>
              <a:t>ハイエントロピー元素</a:t>
            </a:r>
          </a:p>
        </p:txBody>
      </p:sp>
      <p:pic>
        <p:nvPicPr>
          <p:cNvPr id="71" name="図 70">
            <a:extLst>
              <a:ext uri="{FF2B5EF4-FFF2-40B4-BE49-F238E27FC236}">
                <a16:creationId xmlns:a16="http://schemas.microsoft.com/office/drawing/2014/main" id="{AB0FEAC7-6DD8-F666-FFA3-CE17D4AFA986}"/>
              </a:ext>
            </a:extLst>
          </p:cNvPr>
          <p:cNvPicPr>
            <a:picLocks noChangeAspect="1"/>
          </p:cNvPicPr>
          <p:nvPr/>
        </p:nvPicPr>
        <p:blipFill>
          <a:blip r:embed="rId3"/>
          <a:stretch>
            <a:fillRect/>
          </a:stretch>
        </p:blipFill>
        <p:spPr>
          <a:xfrm>
            <a:off x="2828009" y="4329363"/>
            <a:ext cx="1871634" cy="1469263"/>
          </a:xfrm>
          <a:prstGeom prst="rect">
            <a:avLst/>
          </a:prstGeom>
        </p:spPr>
      </p:pic>
      <p:pic>
        <p:nvPicPr>
          <p:cNvPr id="72" name="図 71">
            <a:extLst>
              <a:ext uri="{FF2B5EF4-FFF2-40B4-BE49-F238E27FC236}">
                <a16:creationId xmlns:a16="http://schemas.microsoft.com/office/drawing/2014/main" id="{DC9839B6-ACC8-01AE-2D23-F21106E4CE61}"/>
              </a:ext>
            </a:extLst>
          </p:cNvPr>
          <p:cNvPicPr>
            <a:picLocks noChangeAspect="1"/>
          </p:cNvPicPr>
          <p:nvPr/>
        </p:nvPicPr>
        <p:blipFill>
          <a:blip r:embed="rId3"/>
          <a:stretch>
            <a:fillRect/>
          </a:stretch>
        </p:blipFill>
        <p:spPr>
          <a:xfrm>
            <a:off x="5778240" y="4685632"/>
            <a:ext cx="935817" cy="734632"/>
          </a:xfrm>
          <a:prstGeom prst="rect">
            <a:avLst/>
          </a:prstGeom>
        </p:spPr>
      </p:pic>
      <p:pic>
        <p:nvPicPr>
          <p:cNvPr id="73" name="図 72">
            <a:extLst>
              <a:ext uri="{FF2B5EF4-FFF2-40B4-BE49-F238E27FC236}">
                <a16:creationId xmlns:a16="http://schemas.microsoft.com/office/drawing/2014/main" id="{564A7464-A5FB-1575-085C-397AF701668B}"/>
              </a:ext>
            </a:extLst>
          </p:cNvPr>
          <p:cNvPicPr>
            <a:picLocks noChangeAspect="1"/>
          </p:cNvPicPr>
          <p:nvPr/>
        </p:nvPicPr>
        <p:blipFill>
          <a:blip r:embed="rId3"/>
          <a:stretch>
            <a:fillRect/>
          </a:stretch>
        </p:blipFill>
        <p:spPr>
          <a:xfrm>
            <a:off x="5761248" y="3534935"/>
            <a:ext cx="935817" cy="734632"/>
          </a:xfrm>
          <a:prstGeom prst="rect">
            <a:avLst/>
          </a:prstGeom>
        </p:spPr>
      </p:pic>
      <p:pic>
        <p:nvPicPr>
          <p:cNvPr id="75" name="図 74">
            <a:extLst>
              <a:ext uri="{FF2B5EF4-FFF2-40B4-BE49-F238E27FC236}">
                <a16:creationId xmlns:a16="http://schemas.microsoft.com/office/drawing/2014/main" id="{334BA186-6EE2-767A-A3F4-5DEAB1DD6D9F}"/>
              </a:ext>
            </a:extLst>
          </p:cNvPr>
          <p:cNvPicPr>
            <a:picLocks noChangeAspect="1"/>
          </p:cNvPicPr>
          <p:nvPr/>
        </p:nvPicPr>
        <p:blipFill>
          <a:blip r:embed="rId4"/>
          <a:stretch>
            <a:fillRect/>
          </a:stretch>
        </p:blipFill>
        <p:spPr>
          <a:xfrm>
            <a:off x="5075891" y="3216345"/>
            <a:ext cx="886868" cy="693317"/>
          </a:xfrm>
          <a:prstGeom prst="rect">
            <a:avLst/>
          </a:prstGeom>
        </p:spPr>
      </p:pic>
      <p:pic>
        <p:nvPicPr>
          <p:cNvPr id="76" name="図 75">
            <a:extLst>
              <a:ext uri="{FF2B5EF4-FFF2-40B4-BE49-F238E27FC236}">
                <a16:creationId xmlns:a16="http://schemas.microsoft.com/office/drawing/2014/main" id="{C7CBCD8C-CAE2-FB33-3A24-C61F65D8A055}"/>
              </a:ext>
            </a:extLst>
          </p:cNvPr>
          <p:cNvPicPr>
            <a:picLocks noChangeAspect="1"/>
          </p:cNvPicPr>
          <p:nvPr/>
        </p:nvPicPr>
        <p:blipFill>
          <a:blip r:embed="rId4"/>
          <a:stretch>
            <a:fillRect/>
          </a:stretch>
        </p:blipFill>
        <p:spPr>
          <a:xfrm>
            <a:off x="6392579" y="3860831"/>
            <a:ext cx="886868" cy="693317"/>
          </a:xfrm>
          <a:prstGeom prst="rect">
            <a:avLst/>
          </a:prstGeom>
        </p:spPr>
      </p:pic>
      <p:pic>
        <p:nvPicPr>
          <p:cNvPr id="78" name="図 77">
            <a:extLst>
              <a:ext uri="{FF2B5EF4-FFF2-40B4-BE49-F238E27FC236}">
                <a16:creationId xmlns:a16="http://schemas.microsoft.com/office/drawing/2014/main" id="{198CC8A8-58FB-C3C7-4E7D-5D7B48A59763}"/>
              </a:ext>
            </a:extLst>
          </p:cNvPr>
          <p:cNvPicPr>
            <a:picLocks noChangeAspect="1"/>
          </p:cNvPicPr>
          <p:nvPr/>
        </p:nvPicPr>
        <p:blipFill>
          <a:blip r:embed="rId4"/>
          <a:stretch>
            <a:fillRect/>
          </a:stretch>
        </p:blipFill>
        <p:spPr>
          <a:xfrm>
            <a:off x="5069100" y="4375960"/>
            <a:ext cx="886868" cy="693317"/>
          </a:xfrm>
          <a:prstGeom prst="rect">
            <a:avLst/>
          </a:prstGeom>
        </p:spPr>
      </p:pic>
      <p:cxnSp>
        <p:nvCxnSpPr>
          <p:cNvPr id="80" name="直線矢印コネクタ 79">
            <a:extLst>
              <a:ext uri="{FF2B5EF4-FFF2-40B4-BE49-F238E27FC236}">
                <a16:creationId xmlns:a16="http://schemas.microsoft.com/office/drawing/2014/main" id="{09FF52EB-F582-5072-9969-87203D4E757F}"/>
              </a:ext>
            </a:extLst>
          </p:cNvPr>
          <p:cNvCxnSpPr>
            <a:endCxn id="70" idx="2"/>
          </p:cNvCxnSpPr>
          <p:nvPr/>
        </p:nvCxnSpPr>
        <p:spPr>
          <a:xfrm>
            <a:off x="2588727" y="2779654"/>
            <a:ext cx="4697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FCE834D5-C11F-C55A-831C-16CCEBACCAB5}"/>
              </a:ext>
            </a:extLst>
          </p:cNvPr>
          <p:cNvCxnSpPr>
            <a:endCxn id="71" idx="1"/>
          </p:cNvCxnSpPr>
          <p:nvPr/>
        </p:nvCxnSpPr>
        <p:spPr>
          <a:xfrm>
            <a:off x="2588727" y="5063994"/>
            <a:ext cx="2392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四角形: 角を丸くする 83">
            <a:extLst>
              <a:ext uri="{FF2B5EF4-FFF2-40B4-BE49-F238E27FC236}">
                <a16:creationId xmlns:a16="http://schemas.microsoft.com/office/drawing/2014/main" id="{848EC130-20A5-E1D4-90D9-F5843EAF5939}"/>
              </a:ext>
            </a:extLst>
          </p:cNvPr>
          <p:cNvSpPr/>
          <p:nvPr/>
        </p:nvSpPr>
        <p:spPr>
          <a:xfrm>
            <a:off x="9931348" y="2804377"/>
            <a:ext cx="1904447" cy="341520"/>
          </a:xfrm>
          <a:prstGeom prst="roundRect">
            <a:avLst/>
          </a:prstGeom>
          <a:solidFill>
            <a:schemeClr val="accent4">
              <a:lumMod val="50000"/>
            </a:schemeClr>
          </a:solidFill>
          <a:ln>
            <a:solidFill>
              <a:schemeClr val="bg2"/>
            </a:solidFill>
          </a:ln>
          <a:effectLst>
            <a:glow rad="228600">
              <a:schemeClr val="accent3">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ハイエントロピー合金</a:t>
            </a:r>
          </a:p>
        </p:txBody>
      </p:sp>
    </p:spTree>
    <p:extLst>
      <p:ext uri="{BB962C8B-B14F-4D97-AF65-F5344CB8AC3E}">
        <p14:creationId xmlns:p14="http://schemas.microsoft.com/office/powerpoint/2010/main" val="322094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13">
            <a:extLst>
              <a:ext uri="{FF2B5EF4-FFF2-40B4-BE49-F238E27FC236}">
                <a16:creationId xmlns:a16="http://schemas.microsoft.com/office/drawing/2014/main" id="{B18A2A1A-FB5E-4E81-9AE1-0A13DBBF2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1816" y="5792566"/>
            <a:ext cx="966733" cy="105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07BAAD30-FBB4-4C39-A11A-C0CDED7DD39D}"/>
              </a:ext>
            </a:extLst>
          </p:cNvPr>
          <p:cNvSpPr txBox="1"/>
          <p:nvPr/>
        </p:nvSpPr>
        <p:spPr>
          <a:xfrm rot="20399141">
            <a:off x="10910353" y="5595133"/>
            <a:ext cx="801189" cy="307777"/>
          </a:xfrm>
          <a:prstGeom prst="rect">
            <a:avLst/>
          </a:prstGeom>
          <a:noFill/>
        </p:spPr>
        <p:txBody>
          <a:bodyPr wrap="square" rtlCol="0">
            <a:spAutoFit/>
          </a:bodyPr>
          <a:lstStyle/>
          <a:p>
            <a:pPr algn="ctr"/>
            <a:r>
              <a:rPr lang="ja-JP" altLang="en-US" sz="1400" dirty="0">
                <a:latin typeface="BIZ UDPゴシック" panose="020B0400000000000000" pitchFamily="50" charset="-128"/>
                <a:ea typeface="BIZ UDPゴシック" panose="020B0400000000000000" pitchFamily="50" charset="-128"/>
              </a:rPr>
              <a:t>ポチッ</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FCB6D7E-16E5-4246-A99A-4BF78E8C2AC1}"/>
              </a:ext>
            </a:extLst>
          </p:cNvPr>
          <p:cNvSpPr txBox="1"/>
          <p:nvPr/>
        </p:nvSpPr>
        <p:spPr>
          <a:xfrm>
            <a:off x="500199" y="11436"/>
            <a:ext cx="11264628" cy="523220"/>
          </a:xfrm>
          <a:prstGeom prst="rect">
            <a:avLst/>
          </a:prstGeom>
          <a:noFill/>
        </p:spPr>
        <p:txBody>
          <a:bodyPr wrap="square">
            <a:spAutoFit/>
          </a:bodyPr>
          <a:lstStyle/>
          <a:p>
            <a:pPr algn="ctr"/>
            <a:r>
              <a:rPr kumimoji="1" lang="ja-JP" altLang="en-US" sz="2800" dirty="0">
                <a:solidFill>
                  <a:schemeClr val="bg1"/>
                </a:solidFill>
                <a:latin typeface="72 Black" panose="020B0A04030603020204" pitchFamily="34" charset="0"/>
                <a:ea typeface="BIZ UDP明朝 Medium" panose="02020500000000000000" pitchFamily="18" charset="-128"/>
                <a:cs typeface="72 Black" panose="020B0A04030603020204" pitchFamily="34" charset="0"/>
              </a:rPr>
              <a:t>アンケートにご協力をお願い致します。</a:t>
            </a:r>
            <a:endParaRPr lang="ja-JP" altLang="en-US" sz="2800" dirty="0">
              <a:solidFill>
                <a:schemeClr val="bg1"/>
              </a:solidFill>
              <a:latin typeface="Amasis MT Pro Black" panose="02040A04050005020304" pitchFamily="18" charset="0"/>
            </a:endParaRPr>
          </a:p>
        </p:txBody>
      </p:sp>
      <p:pic>
        <p:nvPicPr>
          <p:cNvPr id="9" name="Picture 2" descr="Image">
            <a:extLst>
              <a:ext uri="{FF2B5EF4-FFF2-40B4-BE49-F238E27FC236}">
                <a16:creationId xmlns:a16="http://schemas.microsoft.com/office/drawing/2014/main" id="{1A28B19C-CE1A-4F1F-9E82-03697DBC2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38179" cy="2338179"/>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2E5A9C13-B74A-425E-88AA-D1DE28142809}"/>
              </a:ext>
            </a:extLst>
          </p:cNvPr>
          <p:cNvPicPr>
            <a:picLocks noChangeAspect="1"/>
          </p:cNvPicPr>
          <p:nvPr/>
        </p:nvPicPr>
        <p:blipFill>
          <a:blip r:embed="rId4"/>
          <a:stretch>
            <a:fillRect/>
          </a:stretch>
        </p:blipFill>
        <p:spPr>
          <a:xfrm>
            <a:off x="3027039" y="450902"/>
            <a:ext cx="6064897" cy="6029221"/>
          </a:xfrm>
          <a:prstGeom prst="rect">
            <a:avLst/>
          </a:prstGeom>
        </p:spPr>
      </p:pic>
    </p:spTree>
    <p:extLst>
      <p:ext uri="{BB962C8B-B14F-4D97-AF65-F5344CB8AC3E}">
        <p14:creationId xmlns:p14="http://schemas.microsoft.com/office/powerpoint/2010/main" val="633753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3">
            <a:extLst>
              <a:ext uri="{FF2B5EF4-FFF2-40B4-BE49-F238E27FC236}">
                <a16:creationId xmlns:a16="http://schemas.microsoft.com/office/drawing/2014/main" id="{495CBDA6-15CD-4F73-AA0B-36E9698A5382}"/>
              </a:ext>
            </a:extLst>
          </p:cNvPr>
          <p:cNvGraphicFramePr>
            <a:graphicFrameLocks noGrp="1"/>
          </p:cNvGraphicFramePr>
          <p:nvPr>
            <p:extLst>
              <p:ext uri="{D42A27DB-BD31-4B8C-83A1-F6EECF244321}">
                <p14:modId xmlns:p14="http://schemas.microsoft.com/office/powerpoint/2010/main" val="2797273217"/>
              </p:ext>
            </p:extLst>
          </p:nvPr>
        </p:nvGraphicFramePr>
        <p:xfrm>
          <a:off x="0" y="270887"/>
          <a:ext cx="12192000" cy="6261489"/>
        </p:xfrm>
        <a:graphic>
          <a:graphicData uri="http://schemas.openxmlformats.org/drawingml/2006/table">
            <a:tbl>
              <a:tblPr firstRow="1" bandRow="1">
                <a:tableStyleId>{74C1A8A3-306A-4EB7-A6B1-4F7E0EB9C5D6}</a:tableStyleId>
              </a:tblPr>
              <a:tblGrid>
                <a:gridCol w="1182690">
                  <a:extLst>
                    <a:ext uri="{9D8B030D-6E8A-4147-A177-3AD203B41FA5}">
                      <a16:colId xmlns:a16="http://schemas.microsoft.com/office/drawing/2014/main" val="922906179"/>
                    </a:ext>
                  </a:extLst>
                </a:gridCol>
                <a:gridCol w="2509744">
                  <a:extLst>
                    <a:ext uri="{9D8B030D-6E8A-4147-A177-3AD203B41FA5}">
                      <a16:colId xmlns:a16="http://schemas.microsoft.com/office/drawing/2014/main" val="3620762904"/>
                    </a:ext>
                  </a:extLst>
                </a:gridCol>
                <a:gridCol w="8499566">
                  <a:extLst>
                    <a:ext uri="{9D8B030D-6E8A-4147-A177-3AD203B41FA5}">
                      <a16:colId xmlns:a16="http://schemas.microsoft.com/office/drawing/2014/main" val="2514353749"/>
                    </a:ext>
                  </a:extLst>
                </a:gridCol>
              </a:tblGrid>
              <a:tr h="264886">
                <a:tc>
                  <a:txBody>
                    <a:bodyPr/>
                    <a:lstStyle/>
                    <a:p>
                      <a:pPr algn="ctr"/>
                      <a:r>
                        <a:rPr kumimoji="1" lang="ja-JP" altLang="en-US" sz="1600" dirty="0">
                          <a:solidFill>
                            <a:schemeClr val="bg1"/>
                          </a:solidFill>
                          <a:latin typeface="UD デジタル 教科書体 N-R" panose="02020400000000000000" pitchFamily="17" charset="-128"/>
                          <a:ea typeface="UD デジタル 教科書体 N-R" panose="02020400000000000000" pitchFamily="17" charset="-128"/>
                        </a:rPr>
                        <a:t>回数</a:t>
                      </a: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開催日</a:t>
                      </a:r>
                      <a:r>
                        <a:rPr kumimoji="1" lang="ja-JP" altLang="en-US" sz="1050" b="0" dirty="0">
                          <a:solidFill>
                            <a:schemeClr val="bg1"/>
                          </a:solidFill>
                          <a:latin typeface="UD デジタル 教科書体 N-R" panose="02020400000000000000" pitchFamily="17" charset="-128"/>
                          <a:ea typeface="UD デジタル 教科書体 N-R" panose="02020400000000000000" pitchFamily="17" charset="-128"/>
                        </a:rPr>
                        <a:t>（予告なく延期されます）</a:t>
                      </a:r>
                      <a:endParaRPr kumimoji="1" lang="ja-JP" altLang="en-US" sz="1800" b="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tc>
                  <a:txBody>
                    <a:bodyPr/>
                    <a:lstStyle/>
                    <a:p>
                      <a:pPr algn="ctr"/>
                      <a:r>
                        <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rPr>
                        <a:t>タイトル</a:t>
                      </a:r>
                      <a:r>
                        <a:rPr kumimoji="1" lang="ja-JP" altLang="en-US" sz="900" dirty="0">
                          <a:solidFill>
                            <a:schemeClr val="bg1"/>
                          </a:solidFill>
                          <a:latin typeface="UD デジタル 教科書体 N-R" panose="02020400000000000000" pitchFamily="17" charset="-128"/>
                          <a:ea typeface="UD デジタル 教科書体 N-R" panose="02020400000000000000" pitchFamily="17" charset="-128"/>
                        </a:rPr>
                        <a:t>（予告なく変更されます）</a:t>
                      </a:r>
                      <a:endParaRPr kumimoji="1" lang="ja-JP" altLang="en-US" sz="1800" dirty="0">
                        <a:solidFill>
                          <a:schemeClr val="bg1"/>
                        </a:solidFill>
                        <a:latin typeface="UD デジタル 教科書体 N-R" panose="02020400000000000000" pitchFamily="17" charset="-128"/>
                        <a:ea typeface="UD デジタル 教科書体 N-R" panose="02020400000000000000" pitchFamily="17" charset="-128"/>
                      </a:endParaRPr>
                    </a:p>
                  </a:txBody>
                  <a:tcPr anchor="b">
                    <a:solidFill>
                      <a:schemeClr val="accent3">
                        <a:lumMod val="50000"/>
                      </a:schemeClr>
                    </a:solidFill>
                  </a:tcPr>
                </a:tc>
                <a:extLst>
                  <a:ext uri="{0D108BD9-81ED-4DB2-BD59-A6C34878D82A}">
                    <a16:rowId xmlns:a16="http://schemas.microsoft.com/office/drawing/2014/main" val="2528773680"/>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第１３回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２０２３年４月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24</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ユーラシア地経学</a:t>
                      </a:r>
                      <a:r>
                        <a:rPr kumimoji="1" lang="en-US" altLang="ja-JP" sz="32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～リムランド、中央回廊、大陸</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DX</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6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579287589"/>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第１４回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２０２３年６月９日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1" dirty="0">
                          <a:solidFill>
                            <a:schemeClr val="tx1"/>
                          </a:solidFill>
                          <a:latin typeface="BIZ UDP明朝 Medium" panose="02020500000000000000" pitchFamily="18" charset="-128"/>
                          <a:ea typeface="BIZ UDP明朝 Medium" panose="02020500000000000000" pitchFamily="18" charset="-128"/>
                        </a:rPr>
                        <a:t>mRNA</a:t>
                      </a:r>
                      <a:r>
                        <a:rPr kumimoji="1" lang="ja-JP" altLang="en-US" sz="3200" b="1" dirty="0">
                          <a:solidFill>
                            <a:schemeClr val="tx1"/>
                          </a:solidFill>
                          <a:latin typeface="BIZ UDP明朝 Medium" panose="02020500000000000000" pitchFamily="18" charset="-128"/>
                          <a:ea typeface="BIZ UDP明朝 Medium" panose="02020500000000000000" pitchFamily="18" charset="-128"/>
                        </a:rPr>
                        <a:t>医薬</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 </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～治療薬、ナノ脂質、プラスミド</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DNA</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18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361903158"/>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第１５回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２０２３年７月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旧三井物産と南満州鉄道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～調査部組織を持った組織の趨勢～</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2189134245"/>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第１６回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3</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年８月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algn="l"/>
                      <a:r>
                        <a:rPr kumimoji="1" lang="ja-JP" altLang="en-US" sz="3200" b="1" dirty="0">
                          <a:solidFill>
                            <a:schemeClr val="tx1"/>
                          </a:solidFill>
                          <a:latin typeface="BIZ UDP明朝 Medium" panose="02020500000000000000" pitchFamily="18" charset="-128"/>
                          <a:ea typeface="BIZ UDP明朝 Medium" panose="02020500000000000000" pitchFamily="18" charset="-128"/>
                        </a:rPr>
                        <a:t>人口トレンド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～減速する世界、縮小する日本～</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412290580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第１７回</a:t>
                      </a:r>
                    </a:p>
                  </a:txBody>
                  <a:tcPr anchor="ctr">
                    <a:solidFill>
                      <a:srgbClr val="FFC000"/>
                    </a:solidFill>
                  </a:tcPr>
                </a:tc>
                <a:tc>
                  <a:txBody>
                    <a:bodyPr/>
                    <a:lstStyle/>
                    <a:p>
                      <a:pPr algn="ctr"/>
                      <a:r>
                        <a:rPr kumimoji="1" lang="en-US" altLang="ja-JP" sz="2000" b="1" dirty="0">
                          <a:solidFill>
                            <a:schemeClr val="tx1"/>
                          </a:solidFill>
                          <a:latin typeface="BIZ UDP明朝 Medium" panose="02020500000000000000" pitchFamily="18" charset="-128"/>
                          <a:ea typeface="BIZ UDP明朝 Medium" panose="02020500000000000000" pitchFamily="18" charset="-128"/>
                        </a:rPr>
                        <a:t>202</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３年９月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ウクライナ戦訓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～電子戦、ドローン戦、塹壕戦～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3857204354"/>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第１８回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10</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月２５日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インテリジェンスの世界と商社</a:t>
                      </a:r>
                      <a:r>
                        <a:rPr kumimoji="1" lang="ja-JP" altLang="en-US" sz="1600" b="1" dirty="0">
                          <a:solidFill>
                            <a:schemeClr val="tx1"/>
                          </a:solidFill>
                          <a:latin typeface="BIZ UDP明朝 Medium" panose="02020500000000000000" pitchFamily="18" charset="-128"/>
                          <a:ea typeface="BIZ UDP明朝 Medium" panose="02020500000000000000" pitchFamily="18" charset="-128"/>
                        </a:rPr>
                        <a:t>～軍事諜報組織の戦前から戦後～</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824308891"/>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第１９回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２０２３年１</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1</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月２７日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新興技術の融合と</a:t>
                      </a:r>
                      <a:r>
                        <a:rPr kumimoji="1" lang="ja-JP" altLang="en-US" sz="2800" b="1" dirty="0">
                          <a:solidFill>
                            <a:schemeClr val="tx1"/>
                          </a:solidFill>
                          <a:latin typeface="BIZ UDP明朝 Medium" panose="02020500000000000000" pitchFamily="18" charset="-128"/>
                          <a:ea typeface="BIZ UDP明朝 Medium" panose="02020500000000000000" pitchFamily="18" charset="-128"/>
                        </a:rPr>
                        <a:t>リスク</a:t>
                      </a:r>
                      <a:r>
                        <a:rPr kumimoji="1" lang="ja-JP" altLang="en-US" sz="1600" b="1" dirty="0">
                          <a:solidFill>
                            <a:schemeClr val="tx1"/>
                          </a:solidFill>
                          <a:latin typeface="BIZ UDP明朝 Medium" panose="02020500000000000000" pitchFamily="18" charset="-128"/>
                          <a:ea typeface="BIZ UDP明朝 Medium" panose="02020500000000000000" pitchFamily="18" charset="-128"/>
                        </a:rPr>
                        <a:t>～ゲノム技術・人工知能・脳科学～</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1827547676"/>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20</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rgbClr val="FFC000"/>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２０２３年</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1</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２月２５日</a:t>
                      </a:r>
                    </a:p>
                  </a:txBody>
                  <a:tcPr anchor="ct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オープンソース・ファーマ</a:t>
                      </a:r>
                      <a:r>
                        <a:rPr kumimoji="1" lang="ja-JP" altLang="en-US" sz="1400" b="1" dirty="0">
                          <a:solidFill>
                            <a:schemeClr val="tx1"/>
                          </a:solidFill>
                          <a:latin typeface="BIZ UDP明朝 Medium" panose="02020500000000000000" pitchFamily="18" charset="-128"/>
                          <a:ea typeface="BIZ UDP明朝 Medium" panose="02020500000000000000" pitchFamily="18" charset="-128"/>
                        </a:rPr>
                        <a:t>～</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a:t>
                      </a:r>
                      <a:r>
                        <a:rPr kumimoji="1" lang="en-US" altLang="ja-JP" sz="1800" b="1" dirty="0">
                          <a:solidFill>
                            <a:schemeClr val="tx1"/>
                          </a:solidFill>
                          <a:latin typeface="BIZ UDP明朝 Medium" panose="02020500000000000000" pitchFamily="18" charset="-128"/>
                          <a:ea typeface="BIZ UDP明朝 Medium" panose="02020500000000000000" pitchFamily="18" charset="-128"/>
                        </a:rPr>
                        <a:t>A</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Ｉ」の民主化から「創薬」の民主化へ</a:t>
                      </a:r>
                      <a:r>
                        <a:rPr kumimoji="1" lang="ja-JP" altLang="en-US" sz="1400" b="1" dirty="0">
                          <a:solidFill>
                            <a:schemeClr val="tx1"/>
                          </a:solidFill>
                          <a:latin typeface="BIZ UDP明朝 Medium" panose="02020500000000000000" pitchFamily="18" charset="-128"/>
                          <a:ea typeface="BIZ UDP明朝 Medium" panose="02020500000000000000" pitchFamily="18" charset="-128"/>
                        </a:rPr>
                        <a:t>～</a:t>
                      </a:r>
                      <a:endParaRPr kumimoji="1" lang="ja-JP" altLang="en-US" sz="3200" b="1"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FC000"/>
                    </a:solidFill>
                  </a:tcPr>
                </a:tc>
                <a:extLst>
                  <a:ext uri="{0D108BD9-81ED-4DB2-BD59-A6C34878D82A}">
                    <a16:rowId xmlns:a16="http://schemas.microsoft.com/office/drawing/2014/main" val="523220767"/>
                  </a:ext>
                </a:extLst>
              </a:tr>
              <a:tr h="655081">
                <a:tc>
                  <a:txBody>
                    <a:bodyPr/>
                    <a:lstStyle/>
                    <a:p>
                      <a:pPr algn="ct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第</a:t>
                      </a:r>
                      <a:r>
                        <a:rPr kumimoji="1" lang="en-US" altLang="ja-JP" sz="2000" b="1" dirty="0">
                          <a:solidFill>
                            <a:schemeClr val="tx1"/>
                          </a:solidFill>
                          <a:effectLst/>
                          <a:latin typeface="BIZ UDP明朝 Medium" panose="02020500000000000000" pitchFamily="18" charset="-128"/>
                          <a:ea typeface="BIZ UDP明朝 Medium" panose="02020500000000000000" pitchFamily="18" charset="-128"/>
                        </a:rPr>
                        <a:t>21</a:t>
                      </a:r>
                      <a:r>
                        <a:rPr kumimoji="1" lang="ja-JP" altLang="en-US" sz="2000" b="1" dirty="0">
                          <a:solidFill>
                            <a:schemeClr val="tx1"/>
                          </a:solidFill>
                          <a:effectLst/>
                          <a:latin typeface="BIZ UDP明朝 Medium" panose="02020500000000000000" pitchFamily="18" charset="-128"/>
                          <a:ea typeface="BIZ UDP明朝 Medium" panose="02020500000000000000" pitchFamily="18" charset="-128"/>
                        </a:rPr>
                        <a:t>回</a:t>
                      </a:r>
                    </a:p>
                  </a:txBody>
                  <a:tcPr anchor="ctr">
                    <a:solidFill>
                      <a:schemeClr val="bg1"/>
                    </a:solidFill>
                  </a:tcPr>
                </a:tc>
                <a:tc>
                  <a:txBody>
                    <a:bodyPr/>
                    <a:lstStyle/>
                    <a:p>
                      <a:pPr algn="ctr"/>
                      <a:r>
                        <a:rPr kumimoji="1" lang="ja-JP" altLang="en-US" sz="2000" b="1" dirty="0">
                          <a:solidFill>
                            <a:schemeClr val="tx1"/>
                          </a:solidFill>
                          <a:latin typeface="BIZ UDP明朝 Medium" panose="02020500000000000000" pitchFamily="18" charset="-128"/>
                          <a:ea typeface="BIZ UDP明朝 Medium" panose="02020500000000000000" pitchFamily="18" charset="-128"/>
                        </a:rPr>
                        <a:t>２０２４年</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1</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月</a:t>
                      </a:r>
                      <a:r>
                        <a:rPr kumimoji="1" lang="en-US" altLang="ja-JP" sz="2000" b="1" dirty="0">
                          <a:solidFill>
                            <a:schemeClr val="tx1"/>
                          </a:solidFill>
                          <a:latin typeface="BIZ UDP明朝 Medium" panose="02020500000000000000" pitchFamily="18" charset="-128"/>
                          <a:ea typeface="BIZ UDP明朝 Medium" panose="02020500000000000000" pitchFamily="18" charset="-128"/>
                        </a:rPr>
                        <a:t>25</a:t>
                      </a:r>
                      <a:r>
                        <a:rPr kumimoji="1" lang="ja-JP" altLang="en-US" sz="2000" b="1" dirty="0">
                          <a:solidFill>
                            <a:schemeClr val="tx1"/>
                          </a:solidFill>
                          <a:latin typeface="BIZ UDP明朝 Medium" panose="02020500000000000000" pitchFamily="18" charset="-128"/>
                          <a:ea typeface="BIZ UDP明朝 Medium" panose="02020500000000000000" pitchFamily="18" charset="-128"/>
                        </a:rPr>
                        <a:t>日</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dirty="0">
                          <a:solidFill>
                            <a:schemeClr val="tx1"/>
                          </a:solidFill>
                          <a:latin typeface="BIZ UDP明朝 Medium" panose="02020500000000000000" pitchFamily="18" charset="-128"/>
                          <a:ea typeface="BIZ UDP明朝 Medium" panose="02020500000000000000" pitchFamily="18" charset="-128"/>
                        </a:rPr>
                        <a:t>ハイエントロピー物質 </a:t>
                      </a:r>
                      <a:r>
                        <a:rPr kumimoji="1" lang="ja-JP" altLang="en-US" sz="1800" b="1" dirty="0">
                          <a:solidFill>
                            <a:schemeClr val="tx1"/>
                          </a:solidFill>
                          <a:latin typeface="BIZ UDP明朝 Medium" panose="02020500000000000000" pitchFamily="18" charset="-128"/>
                          <a:ea typeface="BIZ UDP明朝 Medium" panose="02020500000000000000" pitchFamily="18" charset="-128"/>
                        </a:rPr>
                        <a:t>～元素のクロスカップリング～</a:t>
                      </a:r>
                      <a:endParaRPr kumimoji="1" lang="ja-JP" altLang="en-US" sz="4800" b="1" dirty="0">
                        <a:solidFill>
                          <a:schemeClr val="tx1"/>
                        </a:solidFill>
                        <a:latin typeface="BIZ UDP明朝 Medium" panose="02020500000000000000" pitchFamily="18" charset="-128"/>
                        <a:ea typeface="BIZ UDP明朝 Medium" panose="02020500000000000000" pitchFamily="18" charset="-128"/>
                      </a:endParaRPr>
                    </a:p>
                  </a:txBody>
                  <a:tcPr anchor="ctr">
                    <a:solidFill>
                      <a:schemeClr val="bg1"/>
                    </a:solidFill>
                  </a:tcPr>
                </a:tc>
                <a:extLst>
                  <a:ext uri="{0D108BD9-81ED-4DB2-BD59-A6C34878D82A}">
                    <a16:rowId xmlns:a16="http://schemas.microsoft.com/office/drawing/2014/main" val="2995750033"/>
                  </a:ext>
                </a:extLst>
              </a:tr>
            </a:tbl>
          </a:graphicData>
        </a:graphic>
      </p:graphicFrame>
    </p:spTree>
    <p:extLst>
      <p:ext uri="{BB962C8B-B14F-4D97-AF65-F5344CB8AC3E}">
        <p14:creationId xmlns:p14="http://schemas.microsoft.com/office/powerpoint/2010/main" val="13730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invX="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1" y="1"/>
            <a:ext cx="12191999" cy="2022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0" dirty="0">
                <a:solidFill>
                  <a:schemeClr val="bg1"/>
                </a:solidFill>
                <a:latin typeface="Arial Rounded MT Bold" panose="020F0704030504030204" pitchFamily="34" charset="0"/>
                <a:ea typeface="BIZ UDPゴシック" panose="020B0400000000000000" pitchFamily="50" charset="-128"/>
              </a:rPr>
              <a:t>Alpha</a:t>
            </a:r>
            <a:r>
              <a:rPr lang="ja-JP" altLang="en-US" sz="8000" dirty="0">
                <a:solidFill>
                  <a:schemeClr val="bg1"/>
                </a:solidFill>
                <a:latin typeface="Arial Rounded MT Bold" panose="020F0704030504030204" pitchFamily="34" charset="0"/>
                <a:ea typeface="BIZ UDPゴシック" panose="020B0400000000000000" pitchFamily="50" charset="-128"/>
              </a:rPr>
              <a:t> </a:t>
            </a:r>
            <a:r>
              <a:rPr lang="en-US" altLang="ja-JP" sz="8000" dirty="0">
                <a:solidFill>
                  <a:schemeClr val="bg1"/>
                </a:solidFill>
                <a:latin typeface="Arial Rounded MT Bold" panose="020F0704030504030204" pitchFamily="34" charset="0"/>
                <a:ea typeface="BIZ UDPゴシック" panose="020B0400000000000000" pitchFamily="50" charset="-128"/>
              </a:rPr>
              <a:t>Fold</a:t>
            </a:r>
          </a:p>
          <a:p>
            <a:pPr algn="ctr"/>
            <a:r>
              <a:rPr kumimoji="1" lang="ja-JP" altLang="en-US" sz="6000" dirty="0">
                <a:solidFill>
                  <a:schemeClr val="accent6">
                    <a:lumMod val="40000"/>
                    <a:lumOff val="60000"/>
                  </a:schemeClr>
                </a:solidFill>
                <a:latin typeface="Arial Rounded MT Bold" panose="020F0704030504030204" pitchFamily="34" charset="0"/>
                <a:ea typeface="BIZ UDPゴシック" panose="020B0400000000000000" pitchFamily="50" charset="-128"/>
              </a:rPr>
              <a:t>タンパク質構造解析</a:t>
            </a:r>
          </a:p>
        </p:txBody>
      </p:sp>
      <p:pic>
        <p:nvPicPr>
          <p:cNvPr id="2" name="図 1">
            <a:extLst>
              <a:ext uri="{FF2B5EF4-FFF2-40B4-BE49-F238E27FC236}">
                <a16:creationId xmlns:a16="http://schemas.microsoft.com/office/drawing/2014/main" id="{F03C4209-E735-F008-78FB-8CE67049E0A5}"/>
              </a:ext>
            </a:extLst>
          </p:cNvPr>
          <p:cNvPicPr>
            <a:picLocks noChangeAspect="1"/>
          </p:cNvPicPr>
          <p:nvPr/>
        </p:nvPicPr>
        <p:blipFill>
          <a:blip r:embed="rId2"/>
          <a:stretch>
            <a:fillRect/>
          </a:stretch>
        </p:blipFill>
        <p:spPr>
          <a:xfrm>
            <a:off x="101792" y="2110122"/>
            <a:ext cx="7656753" cy="4662567"/>
          </a:xfrm>
          <a:prstGeom prst="rect">
            <a:avLst/>
          </a:prstGeom>
        </p:spPr>
      </p:pic>
      <p:pic>
        <p:nvPicPr>
          <p:cNvPr id="5" name="Picture 2">
            <a:extLst>
              <a:ext uri="{FF2B5EF4-FFF2-40B4-BE49-F238E27FC236}">
                <a16:creationId xmlns:a16="http://schemas.microsoft.com/office/drawing/2014/main" id="{DD536825-6679-32FD-FC7D-ABC7FBFC0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3889" y="144196"/>
            <a:ext cx="1734373" cy="173437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43363683-FA74-7CAD-3740-C30B0462D430}"/>
              </a:ext>
            </a:extLst>
          </p:cNvPr>
          <p:cNvSpPr txBox="1"/>
          <p:nvPr/>
        </p:nvSpPr>
        <p:spPr>
          <a:xfrm>
            <a:off x="2624451" y="6526468"/>
            <a:ext cx="2519069" cy="246221"/>
          </a:xfrm>
          <a:prstGeom prst="rect">
            <a:avLst/>
          </a:prstGeom>
          <a:noFill/>
        </p:spPr>
        <p:txBody>
          <a:bodyPr wrap="square">
            <a:spAutoFit/>
          </a:bodyPr>
          <a:lstStyle/>
          <a:p>
            <a:pPr algn="ctr"/>
            <a:r>
              <a:rPr lang="en-US" altLang="ja-JP" sz="1000" dirty="0">
                <a:latin typeface="BIZ UDPゴシック" panose="020B0400000000000000" pitchFamily="50" charset="-128"/>
                <a:ea typeface="BIZ UDPゴシック" panose="020B0400000000000000" pitchFamily="50" charset="-128"/>
              </a:rPr>
              <a:t>https://alphafold.ebi.ac.uk/</a:t>
            </a:r>
            <a:endParaRPr lang="ja-JP" altLang="en-US" sz="1000" dirty="0">
              <a:latin typeface="BIZ UDPゴシック" panose="020B0400000000000000" pitchFamily="50" charset="-128"/>
              <a:ea typeface="BIZ UDPゴシック" panose="020B0400000000000000" pitchFamily="50" charset="-128"/>
            </a:endParaRPr>
          </a:p>
        </p:txBody>
      </p:sp>
      <p:pic>
        <p:nvPicPr>
          <p:cNvPr id="2050" name="Picture 2">
            <a:extLst>
              <a:ext uri="{FF2B5EF4-FFF2-40B4-BE49-F238E27FC236}">
                <a16:creationId xmlns:a16="http://schemas.microsoft.com/office/drawing/2014/main" id="{D6675AB0-C7E9-519C-5FF9-BA07F4FC5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330" y="2447697"/>
            <a:ext cx="4414670" cy="407877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4054E3F-794C-2997-D385-0A30050402CE}"/>
              </a:ext>
            </a:extLst>
          </p:cNvPr>
          <p:cNvSpPr txBox="1"/>
          <p:nvPr/>
        </p:nvSpPr>
        <p:spPr>
          <a:xfrm>
            <a:off x="7869626" y="6218691"/>
            <a:ext cx="4098636" cy="430887"/>
          </a:xfrm>
          <a:prstGeom prst="rect">
            <a:avLst/>
          </a:prstGeom>
          <a:noFill/>
        </p:spPr>
        <p:txBody>
          <a:bodyPr wrap="square">
            <a:spAutoFit/>
          </a:bodyPr>
          <a:lstStyle/>
          <a:p>
            <a:pPr algn="ctr"/>
            <a:r>
              <a:rPr lang="en-US" altLang="ja-JP" sz="1100" b="0" i="0" dirty="0">
                <a:solidFill>
                  <a:srgbClr val="1A1C1A"/>
                </a:solidFill>
                <a:effectLst/>
                <a:latin typeface="BIZ UDPゴシック" panose="020B0400000000000000" pitchFamily="50" charset="-128"/>
                <a:ea typeface="BIZ UDPゴシック" panose="020B0400000000000000" pitchFamily="50" charset="-128"/>
              </a:rPr>
              <a:t>Q8W3K0</a:t>
            </a:r>
          </a:p>
          <a:p>
            <a:pPr algn="ctr"/>
            <a:r>
              <a:rPr lang="en-US" altLang="ja-JP" sz="1100" b="0" i="0" dirty="0">
                <a:solidFill>
                  <a:srgbClr val="1A1C1A"/>
                </a:solidFill>
                <a:effectLst/>
                <a:latin typeface="BIZ UDPゴシック" panose="020B0400000000000000" pitchFamily="50" charset="-128"/>
                <a:ea typeface="BIZ UDPゴシック" panose="020B0400000000000000" pitchFamily="50" charset="-128"/>
              </a:rPr>
              <a:t> </a:t>
            </a:r>
            <a:r>
              <a:rPr lang="ja-JP" altLang="en-US" sz="1100" b="0" i="0" dirty="0">
                <a:solidFill>
                  <a:srgbClr val="1A1C1A"/>
                </a:solidFill>
                <a:effectLst/>
                <a:latin typeface="BIZ UDPゴシック" panose="020B0400000000000000" pitchFamily="50" charset="-128"/>
                <a:ea typeface="BIZ UDPゴシック" panose="020B0400000000000000" pitchFamily="50" charset="-128"/>
              </a:rPr>
              <a:t>潜在的な植物病害抵抗性タンパク質。平均</a:t>
            </a:r>
            <a:r>
              <a:rPr lang="en-US" altLang="ja-JP" sz="1100" b="0" i="0" dirty="0" err="1">
                <a:solidFill>
                  <a:srgbClr val="1A1C1A"/>
                </a:solidFill>
                <a:effectLst/>
                <a:latin typeface="BIZ UDPゴシック" panose="020B0400000000000000" pitchFamily="50" charset="-128"/>
                <a:ea typeface="BIZ UDPゴシック" panose="020B0400000000000000" pitchFamily="50" charset="-128"/>
              </a:rPr>
              <a:t>pLDDT</a:t>
            </a:r>
            <a:r>
              <a:rPr lang="en-US" altLang="ja-JP" sz="1100" b="0" i="0" dirty="0">
                <a:solidFill>
                  <a:srgbClr val="1A1C1A"/>
                </a:solidFill>
                <a:effectLst/>
                <a:latin typeface="BIZ UDPゴシック" panose="020B0400000000000000" pitchFamily="50" charset="-128"/>
                <a:ea typeface="BIZ UDPゴシック" panose="020B0400000000000000" pitchFamily="50" charset="-128"/>
              </a:rPr>
              <a:t> 82.24</a:t>
            </a:r>
            <a:endParaRPr lang="ja-JP" altLang="en-US" sz="11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32889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biz_0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422" y="2154237"/>
            <a:ext cx="2466181" cy="24730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4500563" y="4380850"/>
            <a:ext cx="3263900" cy="369332"/>
          </a:xfrm>
          <a:prstGeom prst="rect">
            <a:avLst/>
          </a:prstGeom>
          <a:noFill/>
        </p:spPr>
        <p:txBody>
          <a:bodyPr wrap="square" rtlCol="0">
            <a:spAutoFit/>
          </a:bodyPr>
          <a:lstStyle/>
          <a:p>
            <a:pPr algn="ctr"/>
            <a:r>
              <a:rPr lang="ja-JP" altLang="en-US" dirty="0">
                <a:latin typeface="Malgun Gothic" panose="020B0503020000020004" pitchFamily="34" charset="-127"/>
                <a:ea typeface="Malgun Gothic" panose="020B0503020000020004" pitchFamily="34" charset="-127"/>
              </a:rPr>
              <a:t>ありがとうございました。</a:t>
            </a:r>
            <a:endParaRPr kumimoji="1" lang="ja-JP" altLang="en-US" dirty="0">
              <a:latin typeface="Malgun Gothic" panose="020B0503020000020004" pitchFamily="34" charset="-127"/>
              <a:ea typeface="Malgun Gothic" panose="020B0503020000020004" pitchFamily="34" charset="-127"/>
            </a:endParaRPr>
          </a:p>
        </p:txBody>
      </p:sp>
      <p:sp>
        <p:nvSpPr>
          <p:cNvPr id="5" name="テキスト ボックス 4">
            <a:extLst>
              <a:ext uri="{FF2B5EF4-FFF2-40B4-BE49-F238E27FC236}">
                <a16:creationId xmlns:a16="http://schemas.microsoft.com/office/drawing/2014/main" id="{5F2036BD-DFB5-427E-8AC5-40B48AB08451}"/>
              </a:ext>
            </a:extLst>
          </p:cNvPr>
          <p:cNvSpPr txBox="1"/>
          <p:nvPr/>
        </p:nvSpPr>
        <p:spPr>
          <a:xfrm>
            <a:off x="0" y="6120505"/>
            <a:ext cx="12192000" cy="738664"/>
          </a:xfrm>
          <a:prstGeom prst="rect">
            <a:avLst/>
          </a:prstGeom>
          <a:noFill/>
        </p:spPr>
        <p:txBody>
          <a:bodyPr wrap="square">
            <a:spAutoFit/>
          </a:bodyPr>
          <a:lstStyle/>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当レポートに掲載されているあらゆる内容は無断転載・複製を禁じます。</a:t>
            </a:r>
            <a:endParaRPr lang="en-US" altLang="ja-JP" sz="1050" b="0" i="0" u="none" strike="noStrike" baseline="0" dirty="0">
              <a:latin typeface="UD Digi Kyokasho NK-R" panose="02020400000000000000" pitchFamily="18" charset="-128"/>
              <a:ea typeface="UD Digi Kyokasho NK-R" panose="02020400000000000000" pitchFamily="18" charset="-128"/>
            </a:endParaRPr>
          </a:p>
          <a:p>
            <a:pPr algn="l"/>
            <a:r>
              <a:rPr lang="ja-JP" altLang="en-US" sz="1050" b="0" i="0" u="none" strike="noStrike" baseline="0" dirty="0">
                <a:latin typeface="UD Digi Kyokasho NK-R" panose="02020400000000000000" pitchFamily="18" charset="-128"/>
                <a:ea typeface="UD Digi Kyokasho NK-R" panose="02020400000000000000" pitchFamily="18" charset="-128"/>
              </a:rPr>
              <a:t>当レポートは信頼できると思われる情報ソースから入手した情報・データに基づき作成していますが、当社はその正確性、完全性、信頼性等を保証するものではありません。当レポートは執筆者の見解に基づき作成されたものであり、当社及び三井物産グループの統一的な見解を示すものではありません。また、当レポートのご利用により、直接的あるいは間接的な不利益・損害が発生したとしても、当社及び三井物産グループは一切責任を負いません。レポートに掲載された内容は予告なしに変更することがあります。</a:t>
            </a:r>
            <a:endParaRPr lang="ja-JP" altLang="en-US" sz="1050" dirty="0">
              <a:latin typeface="UD Digi Kyokasho NK-R" panose="02020400000000000000" pitchFamily="18" charset="-128"/>
              <a:ea typeface="UD Digi Kyokasho NK-R" panose="02020400000000000000" pitchFamily="18" charset="-128"/>
            </a:endParaRPr>
          </a:p>
        </p:txBody>
      </p:sp>
      <p:sp>
        <p:nvSpPr>
          <p:cNvPr id="2" name="四角形: 角を丸くする 1">
            <a:extLst>
              <a:ext uri="{FF2B5EF4-FFF2-40B4-BE49-F238E27FC236}">
                <a16:creationId xmlns:a16="http://schemas.microsoft.com/office/drawing/2014/main" id="{CDC4DF28-D641-5F4F-D9BD-472C5CCE185C}"/>
              </a:ext>
            </a:extLst>
          </p:cNvPr>
          <p:cNvSpPr/>
          <p:nvPr/>
        </p:nvSpPr>
        <p:spPr>
          <a:xfrm>
            <a:off x="4446876" y="4780229"/>
            <a:ext cx="3371272" cy="436743"/>
          </a:xfrm>
          <a:prstGeom prst="roundRect">
            <a:avLst/>
          </a:prstGeom>
          <a:solidFill>
            <a:srgbClr val="C00000"/>
          </a:solidFill>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BIZ UDPゴシック" panose="020B0400000000000000" pitchFamily="50" charset="-128"/>
                <a:ea typeface="BIZ UDPゴシック" panose="020B0400000000000000" pitchFamily="50" charset="-128"/>
              </a:rPr>
              <a:t>当該資料は</a:t>
            </a:r>
            <a:r>
              <a:rPr kumimoji="1" lang="en-US" altLang="ja-JP" dirty="0">
                <a:latin typeface="BIZ UDPゴシック" panose="020B0400000000000000" pitchFamily="50" charset="-128"/>
                <a:ea typeface="BIZ UDPゴシック" panose="020B0400000000000000" pitchFamily="50" charset="-128"/>
              </a:rPr>
              <a:t>【</a:t>
            </a:r>
            <a:r>
              <a:rPr kumimoji="1" lang="ja-JP" altLang="en-US" dirty="0">
                <a:latin typeface="BIZ UDPゴシック" panose="020B0400000000000000" pitchFamily="50" charset="-128"/>
                <a:ea typeface="BIZ UDPゴシック" panose="020B0400000000000000" pitchFamily="50" charset="-128"/>
              </a:rPr>
              <a:t>配布共有不可</a:t>
            </a:r>
            <a:r>
              <a:rPr kumimoji="1" lang="en-US" altLang="ja-JP" dirty="0">
                <a:latin typeface="BIZ UDPゴシック" panose="020B0400000000000000" pitchFamily="50" charset="-128"/>
                <a:ea typeface="BIZ UDPゴシック" panose="020B0400000000000000" pitchFamily="50" charset="-128"/>
              </a:rPr>
              <a:t>】</a:t>
            </a:r>
            <a:r>
              <a:rPr kumimoji="1" lang="ja-JP" altLang="en-US" sz="700" dirty="0">
                <a:latin typeface="BIZ UDPゴシック" panose="020B0400000000000000" pitchFamily="50" charset="-128"/>
                <a:ea typeface="BIZ UDPゴシック" panose="020B0400000000000000" pitchFamily="50" charset="-128"/>
              </a:rPr>
              <a:t>です</a:t>
            </a:r>
            <a:endParaRPr kumimoji="1"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13436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0B44760-639E-8928-B558-D3BA4E68D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780" y="246946"/>
            <a:ext cx="5986515" cy="666024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bg1"/>
                </a:solidFill>
                <a:latin typeface="BIZ UDPゴシック" panose="020B0400000000000000" pitchFamily="50" charset="-128"/>
                <a:ea typeface="BIZ UDPゴシック" panose="020B0400000000000000" pitchFamily="50" charset="-128"/>
              </a:rPr>
              <a:t>DeepMind </a:t>
            </a:r>
            <a:r>
              <a:rPr kumimoji="1" lang="ja-JP" altLang="en-US" sz="2400" dirty="0">
                <a:solidFill>
                  <a:schemeClr val="bg1"/>
                </a:solidFill>
                <a:latin typeface="BIZ UDPゴシック" panose="020B0400000000000000" pitchFamily="50" charset="-128"/>
                <a:ea typeface="BIZ UDPゴシック" panose="020B0400000000000000" pitchFamily="50" charset="-128"/>
              </a:rPr>
              <a:t>ラスカー賞受賞</a:t>
            </a:r>
          </a:p>
        </p:txBody>
      </p:sp>
      <p:sp>
        <p:nvSpPr>
          <p:cNvPr id="4" name="テキスト ボックス 3">
            <a:extLst>
              <a:ext uri="{FF2B5EF4-FFF2-40B4-BE49-F238E27FC236}">
                <a16:creationId xmlns:a16="http://schemas.microsoft.com/office/drawing/2014/main" id="{D2627402-2679-5C2E-3AE9-6E9E66B2AE34}"/>
              </a:ext>
            </a:extLst>
          </p:cNvPr>
          <p:cNvSpPr txBox="1"/>
          <p:nvPr/>
        </p:nvSpPr>
        <p:spPr>
          <a:xfrm>
            <a:off x="7142360" y="6636896"/>
            <a:ext cx="4101354" cy="215444"/>
          </a:xfrm>
          <a:prstGeom prst="rect">
            <a:avLst/>
          </a:prstGeom>
          <a:noFill/>
        </p:spPr>
        <p:txBody>
          <a:bodyPr wrap="square">
            <a:spAutoFit/>
          </a:bodyPr>
          <a:lstStyle/>
          <a:p>
            <a:pPr algn="ctr"/>
            <a:r>
              <a:rPr lang="en-US" altLang="ja-JP" sz="800" dirty="0">
                <a:latin typeface="Amasis MT Pro Medium" panose="02040604050005020304" pitchFamily="18" charset="0"/>
                <a:ea typeface="BIZ UDPゴシック" panose="020B0400000000000000" pitchFamily="50" charset="-128"/>
              </a:rPr>
              <a:t>https://laskerfoundation.org/wp-content/uploads/2023/09/2023-basic-01.png</a:t>
            </a:r>
            <a:endParaRPr lang="ja-JP" altLang="en-US" sz="800" dirty="0">
              <a:latin typeface="Amasis MT Pro Medium" panose="02040604050005020304" pitchFamily="18" charset="0"/>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AFD7D5A-D255-7A68-A115-A44281B9E15A}"/>
              </a:ext>
            </a:extLst>
          </p:cNvPr>
          <p:cNvSpPr txBox="1"/>
          <p:nvPr/>
        </p:nvSpPr>
        <p:spPr>
          <a:xfrm rot="16200000">
            <a:off x="-468958" y="5289509"/>
            <a:ext cx="2130341" cy="230832"/>
          </a:xfrm>
          <a:prstGeom prst="rect">
            <a:avLst/>
          </a:prstGeom>
          <a:noFill/>
        </p:spPr>
        <p:txBody>
          <a:bodyPr wrap="square">
            <a:spAutoFit/>
          </a:bodyPr>
          <a:lstStyle/>
          <a:p>
            <a:pPr algn="ctr"/>
            <a:r>
              <a:rPr lang="en-US" altLang="ja-JP" sz="900" dirty="0">
                <a:latin typeface="BIZ UDPゴシック" panose="020B0400000000000000" pitchFamily="50" charset="-128"/>
                <a:ea typeface="BIZ UDPゴシック" panose="020B0400000000000000" pitchFamily="50" charset="-128"/>
              </a:rPr>
              <a:t>https://youtu.be/8ihsMydTKI4</a:t>
            </a:r>
            <a:endParaRPr lang="ja-JP" altLang="en-US" sz="900" dirty="0">
              <a:latin typeface="BIZ UDPゴシック" panose="020B0400000000000000" pitchFamily="50" charset="-128"/>
              <a:ea typeface="BIZ UDPゴシック" panose="020B0400000000000000" pitchFamily="50" charset="-128"/>
            </a:endParaRPr>
          </a:p>
        </p:txBody>
      </p:sp>
      <p:sp>
        <p:nvSpPr>
          <p:cNvPr id="10" name="四角形: 角を丸くする 9">
            <a:extLst>
              <a:ext uri="{FF2B5EF4-FFF2-40B4-BE49-F238E27FC236}">
                <a16:creationId xmlns:a16="http://schemas.microsoft.com/office/drawing/2014/main" id="{52012DB7-6B88-74AC-34B5-35DDAE28D997}"/>
              </a:ext>
            </a:extLst>
          </p:cNvPr>
          <p:cNvSpPr/>
          <p:nvPr/>
        </p:nvSpPr>
        <p:spPr>
          <a:xfrm>
            <a:off x="2589049" y="509219"/>
            <a:ext cx="5854176" cy="38540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BIZ UDPゴシック" panose="020B0400000000000000" pitchFamily="50" charset="-128"/>
                <a:ea typeface="BIZ UDPゴシック" panose="020B0400000000000000" pitchFamily="50" charset="-128"/>
              </a:rPr>
              <a:t>ラスカー賞受賞は、ノーベル医学生理学賞への第一歩</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E1B71C8F-1A79-FD75-64FD-FDE243C7C380}"/>
              </a:ext>
            </a:extLst>
          </p:cNvPr>
          <p:cNvSpPr txBox="1"/>
          <p:nvPr/>
        </p:nvSpPr>
        <p:spPr>
          <a:xfrm>
            <a:off x="2494130" y="894628"/>
            <a:ext cx="6044014" cy="261610"/>
          </a:xfrm>
          <a:prstGeom prst="rect">
            <a:avLst/>
          </a:prstGeom>
          <a:noFill/>
        </p:spPr>
        <p:txBody>
          <a:bodyPr wrap="square">
            <a:spAutoFit/>
          </a:bodyPr>
          <a:lstStyle/>
          <a:p>
            <a:r>
              <a:rPr lang="en-US" altLang="ja-JP" sz="1100" b="0" i="0" dirty="0">
                <a:solidFill>
                  <a:srgbClr val="080000"/>
                </a:solidFill>
                <a:effectLst/>
                <a:latin typeface="BIZ UDゴシック" panose="020B0400000000000000" pitchFamily="49" charset="-128"/>
                <a:ea typeface="BIZ UDゴシック" panose="020B0400000000000000" pitchFamily="49" charset="-128"/>
              </a:rPr>
              <a:t>[</a:t>
            </a:r>
            <a:r>
              <a:rPr lang="ja-JP" altLang="en-US" sz="1100" b="0" i="0" dirty="0">
                <a:solidFill>
                  <a:srgbClr val="080000"/>
                </a:solidFill>
                <a:effectLst/>
                <a:latin typeface="BIZ UDゴシック" panose="020B0400000000000000" pitchFamily="49" charset="-128"/>
                <a:ea typeface="BIZ UDゴシック" panose="020B0400000000000000" pitchFamily="49" charset="-128"/>
              </a:rPr>
              <a:t>出典</a:t>
            </a:r>
            <a:r>
              <a:rPr lang="en-US" altLang="ja-JP" sz="1100" b="0" i="0" dirty="0">
                <a:solidFill>
                  <a:srgbClr val="080000"/>
                </a:solidFill>
                <a:effectLst/>
                <a:latin typeface="BIZ UDゴシック" panose="020B0400000000000000" pitchFamily="49" charset="-128"/>
                <a:ea typeface="BIZ UDゴシック" panose="020B0400000000000000" pitchFamily="49" charset="-128"/>
              </a:rPr>
              <a:t>] </a:t>
            </a:r>
            <a:r>
              <a:rPr lang="en-US" altLang="ja-JP" sz="1100" b="1" i="0" dirty="0">
                <a:solidFill>
                  <a:srgbClr val="080000"/>
                </a:solidFill>
                <a:effectLst/>
                <a:latin typeface="BIZ UDゴシック" panose="020B0400000000000000" pitchFamily="49" charset="-128"/>
                <a:ea typeface="BIZ UDゴシック" panose="020B0400000000000000" pitchFamily="49" charset="-128"/>
              </a:rPr>
              <a:t>Lasker Foundation 2023 Winners. </a:t>
            </a:r>
            <a:r>
              <a:rPr lang="en-US" altLang="ja-JP" sz="1100" b="1" i="0" u="sng" dirty="0">
                <a:solidFill>
                  <a:srgbClr val="0088E7"/>
                </a:solidFill>
                <a:effectLst/>
                <a:latin typeface="BIZ UDゴシック" panose="020B0400000000000000" pitchFamily="49" charset="-128"/>
                <a:ea typeface="BIZ UDゴシック" panose="020B0400000000000000" pitchFamily="49" charset="-128"/>
                <a:hlinkClick r:id="rId3"/>
              </a:rPr>
              <a:t>AlphaFold—for predicting protein structures</a:t>
            </a:r>
            <a:endParaRPr lang="ja-JP" altLang="en-US" sz="1100" dirty="0">
              <a:latin typeface="BIZ UDゴシック" panose="020B0400000000000000" pitchFamily="49" charset="-128"/>
              <a:ea typeface="BIZ UDゴシック" panose="020B0400000000000000" pitchFamily="49" charset="-128"/>
            </a:endParaRPr>
          </a:p>
        </p:txBody>
      </p:sp>
      <p:sp>
        <p:nvSpPr>
          <p:cNvPr id="12" name="テキスト ボックス 11">
            <a:extLst>
              <a:ext uri="{FF2B5EF4-FFF2-40B4-BE49-F238E27FC236}">
                <a16:creationId xmlns:a16="http://schemas.microsoft.com/office/drawing/2014/main" id="{0742B6D7-A058-72AB-6A3C-49C1C5DC74A9}"/>
              </a:ext>
            </a:extLst>
          </p:cNvPr>
          <p:cNvSpPr txBox="1"/>
          <p:nvPr/>
        </p:nvSpPr>
        <p:spPr>
          <a:xfrm>
            <a:off x="4370095" y="1541647"/>
            <a:ext cx="3048302" cy="1600438"/>
          </a:xfrm>
          <a:prstGeom prst="rect">
            <a:avLst/>
          </a:prstGeom>
          <a:noFill/>
        </p:spPr>
        <p:txBody>
          <a:bodyPr wrap="square">
            <a:spAutoFit/>
          </a:bodyPr>
          <a:lstStyle/>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Google DeepMind</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社の</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CEO </a:t>
            </a:r>
            <a:r>
              <a:rPr lang="en-US" altLang="ja-JP" sz="1400" b="0" i="0" dirty="0" err="1">
                <a:solidFill>
                  <a:srgbClr val="080000"/>
                </a:solidFill>
                <a:effectLst/>
                <a:latin typeface="BIZ UDPゴシック" panose="020B0400000000000000" pitchFamily="50" charset="-128"/>
                <a:ea typeface="BIZ UDPゴシック" panose="020B0400000000000000" pitchFamily="50" charset="-128"/>
              </a:rPr>
              <a:t>Demis</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 Hassabis</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と</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senior research scientist</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a:t>
            </a:r>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John Jumper</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が、</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en-US" altLang="ja-JP" sz="1400" b="0" i="0" dirty="0">
                <a:solidFill>
                  <a:srgbClr val="080000"/>
                </a:solidFill>
                <a:effectLst/>
                <a:latin typeface="BIZ UDPゴシック" panose="020B0400000000000000" pitchFamily="50" charset="-128"/>
                <a:ea typeface="BIZ UDPゴシック" panose="020B0400000000000000" pitchFamily="50" charset="-128"/>
              </a:rPr>
              <a:t>AlphaFold</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の研究により、</a:t>
            </a:r>
            <a:endParaRPr lang="en-US" altLang="ja-JP" sz="1400" b="0" i="0" dirty="0">
              <a:solidFill>
                <a:srgbClr val="080000"/>
              </a:solidFill>
              <a:effectLst/>
              <a:latin typeface="BIZ UDPゴシック" panose="020B0400000000000000" pitchFamily="50" charset="-128"/>
              <a:ea typeface="BIZ UDPゴシック" panose="020B0400000000000000" pitchFamily="50" charset="-128"/>
            </a:endParaRPr>
          </a:p>
          <a:p>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ラスカー賞の中で、</a:t>
            </a:r>
            <a:r>
              <a:rPr lang="ja-JP" altLang="en-US" sz="1400" b="0" i="0" u="none" strike="noStrike" dirty="0">
                <a:solidFill>
                  <a:srgbClr val="0088E7"/>
                </a:solidFill>
                <a:effectLst/>
                <a:latin typeface="BIZ UDPゴシック" panose="020B0400000000000000" pitchFamily="50" charset="-128"/>
                <a:ea typeface="BIZ UDPゴシック" panose="020B0400000000000000" pitchFamily="50" charset="-128"/>
                <a:hlinkClick r:id="rId4"/>
              </a:rPr>
              <a:t>アルバート・ラスカー基礎医学研究賞</a:t>
            </a:r>
            <a:r>
              <a:rPr lang="ja-JP" altLang="en-US" sz="1400" b="0" i="0" dirty="0">
                <a:solidFill>
                  <a:srgbClr val="080000"/>
                </a:solidFill>
                <a:effectLst/>
                <a:latin typeface="BIZ UDPゴシック" panose="020B0400000000000000" pitchFamily="50" charset="-128"/>
                <a:ea typeface="BIZ UDPゴシック" panose="020B0400000000000000" pitchFamily="50" charset="-128"/>
              </a:rPr>
              <a:t>を受賞。</a:t>
            </a:r>
            <a:endParaRPr lang="ja-JP" altLang="en-US" sz="1400" dirty="0">
              <a:latin typeface="BIZ UDPゴシック" panose="020B0400000000000000" pitchFamily="50" charset="-128"/>
              <a:ea typeface="BIZ UDPゴシック" panose="020B0400000000000000" pitchFamily="50" charset="-128"/>
            </a:endParaRPr>
          </a:p>
        </p:txBody>
      </p:sp>
      <p:pic>
        <p:nvPicPr>
          <p:cNvPr id="14" name="図 13">
            <a:extLst>
              <a:ext uri="{FF2B5EF4-FFF2-40B4-BE49-F238E27FC236}">
                <a16:creationId xmlns:a16="http://schemas.microsoft.com/office/drawing/2014/main" id="{D7F12D0D-B0B4-79AF-8868-6CD8E61CD240}"/>
              </a:ext>
            </a:extLst>
          </p:cNvPr>
          <p:cNvPicPr>
            <a:picLocks noChangeAspect="1"/>
          </p:cNvPicPr>
          <p:nvPr/>
        </p:nvPicPr>
        <p:blipFill>
          <a:blip r:embed="rId5"/>
          <a:stretch>
            <a:fillRect/>
          </a:stretch>
        </p:blipFill>
        <p:spPr>
          <a:xfrm>
            <a:off x="120572" y="1246421"/>
            <a:ext cx="4243817" cy="2582665"/>
          </a:xfrm>
          <a:prstGeom prst="rect">
            <a:avLst/>
          </a:prstGeom>
        </p:spPr>
      </p:pic>
      <p:pic>
        <p:nvPicPr>
          <p:cNvPr id="13" name="図 12">
            <a:extLst>
              <a:ext uri="{FF2B5EF4-FFF2-40B4-BE49-F238E27FC236}">
                <a16:creationId xmlns:a16="http://schemas.microsoft.com/office/drawing/2014/main" id="{64F70F32-3E42-26DD-4E2F-5298A8D8108E}"/>
              </a:ext>
            </a:extLst>
          </p:cNvPr>
          <p:cNvPicPr>
            <a:picLocks noChangeAspect="1"/>
          </p:cNvPicPr>
          <p:nvPr/>
        </p:nvPicPr>
        <p:blipFill>
          <a:blip r:embed="rId6"/>
          <a:stretch>
            <a:fillRect/>
          </a:stretch>
        </p:blipFill>
        <p:spPr>
          <a:xfrm>
            <a:off x="717333" y="3867739"/>
            <a:ext cx="5202074" cy="2897228"/>
          </a:xfrm>
          <a:prstGeom prst="rect">
            <a:avLst/>
          </a:prstGeom>
        </p:spPr>
      </p:pic>
    </p:spTree>
    <p:extLst>
      <p:ext uri="{BB962C8B-B14F-4D97-AF65-F5344CB8AC3E}">
        <p14:creationId xmlns:p14="http://schemas.microsoft.com/office/powerpoint/2010/main" val="3080544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38D81DE-0D0C-5482-88D7-8F0FBB6B1573}"/>
              </a:ext>
            </a:extLst>
          </p:cNvPr>
          <p:cNvPicPr>
            <a:picLocks noChangeAspect="1"/>
          </p:cNvPicPr>
          <p:nvPr/>
        </p:nvPicPr>
        <p:blipFill>
          <a:blip r:embed="rId2"/>
          <a:stretch>
            <a:fillRect/>
          </a:stretch>
        </p:blipFill>
        <p:spPr>
          <a:xfrm>
            <a:off x="1034474" y="14627"/>
            <a:ext cx="10675076" cy="6837714"/>
          </a:xfrm>
          <a:prstGeom prst="rect">
            <a:avLst/>
          </a:prstGeom>
        </p:spPr>
      </p:pic>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BIZ UDPゴシック" panose="020B0400000000000000" pitchFamily="50" charset="-128"/>
                <a:ea typeface="BIZ UDPゴシック" panose="020B0400000000000000" pitchFamily="50" charset="-128"/>
              </a:rPr>
              <a:t>モデル生物プロテオームの圧縮予測ファイル</a:t>
            </a:r>
          </a:p>
        </p:txBody>
      </p:sp>
      <p:sp>
        <p:nvSpPr>
          <p:cNvPr id="13" name="テキスト ボックス 12">
            <a:extLst>
              <a:ext uri="{FF2B5EF4-FFF2-40B4-BE49-F238E27FC236}">
                <a16:creationId xmlns:a16="http://schemas.microsoft.com/office/drawing/2014/main" id="{38B2B5D7-F191-030F-F3D4-37319D5E77ED}"/>
              </a:ext>
            </a:extLst>
          </p:cNvPr>
          <p:cNvSpPr txBox="1"/>
          <p:nvPr/>
        </p:nvSpPr>
        <p:spPr>
          <a:xfrm>
            <a:off x="3761509" y="497403"/>
            <a:ext cx="4338782" cy="253916"/>
          </a:xfrm>
          <a:prstGeom prst="rect">
            <a:avLst/>
          </a:prstGeom>
          <a:noFill/>
        </p:spPr>
        <p:txBody>
          <a:bodyPr wrap="square">
            <a:spAutoFit/>
          </a:bodyPr>
          <a:lstStyle/>
          <a:p>
            <a:pPr algn="ctr"/>
            <a:r>
              <a:rPr lang="en-US" altLang="ja-JP" sz="1050" dirty="0">
                <a:solidFill>
                  <a:srgbClr val="C00000"/>
                </a:solidFill>
                <a:latin typeface="BIZ UDPゴシック" panose="020B0400000000000000" pitchFamily="50" charset="-128"/>
                <a:ea typeface="BIZ UDPゴシック" panose="020B0400000000000000" pitchFamily="50" charset="-128"/>
              </a:rPr>
              <a:t>https://alphafold.ebi.ac.uk/download</a:t>
            </a:r>
            <a:endParaRPr lang="ja-JP" altLang="en-US" sz="105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11828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1" y="1"/>
            <a:ext cx="12191999" cy="2022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a:solidFill>
                  <a:schemeClr val="bg1"/>
                </a:solidFill>
                <a:latin typeface="Arial Rounded MT Bold" panose="020F0704030504030204" pitchFamily="34" charset="0"/>
                <a:ea typeface="BIZ UDPゴシック" panose="020B0400000000000000" pitchFamily="50" charset="-128"/>
              </a:rPr>
              <a:t>RoseTTA Fold</a:t>
            </a:r>
          </a:p>
          <a:p>
            <a:pPr algn="ctr"/>
            <a:r>
              <a:rPr kumimoji="1" lang="en-US" altLang="ja-JP" sz="6000" dirty="0" err="1">
                <a:solidFill>
                  <a:schemeClr val="accent6">
                    <a:lumMod val="40000"/>
                    <a:lumOff val="60000"/>
                  </a:schemeClr>
                </a:solidFill>
                <a:latin typeface="Arial Rounded MT Bold" panose="020F0704030504030204" pitchFamily="34" charset="0"/>
                <a:ea typeface="BIZ UDPゴシック" panose="020B0400000000000000" pitchFamily="50" charset="-128"/>
              </a:rPr>
              <a:t>AlphaFold</a:t>
            </a:r>
            <a:r>
              <a:rPr kumimoji="1" lang="ja-JP" altLang="en-US" sz="6000" dirty="0">
                <a:solidFill>
                  <a:schemeClr val="accent6">
                    <a:lumMod val="40000"/>
                    <a:lumOff val="60000"/>
                  </a:schemeClr>
                </a:solidFill>
                <a:latin typeface="Arial Rounded MT Bold" panose="020F0704030504030204" pitchFamily="34" charset="0"/>
                <a:ea typeface="BIZ UDPゴシック" panose="020B0400000000000000" pitchFamily="50" charset="-128"/>
              </a:rPr>
              <a:t>強化版</a:t>
            </a:r>
          </a:p>
        </p:txBody>
      </p:sp>
      <p:pic>
        <p:nvPicPr>
          <p:cNvPr id="13" name="図 12">
            <a:extLst>
              <a:ext uri="{FF2B5EF4-FFF2-40B4-BE49-F238E27FC236}">
                <a16:creationId xmlns:a16="http://schemas.microsoft.com/office/drawing/2014/main" id="{5403B3E2-E3E8-8938-5D8B-1F3BC5BF384B}"/>
              </a:ext>
            </a:extLst>
          </p:cNvPr>
          <p:cNvPicPr>
            <a:picLocks noChangeAspect="1"/>
          </p:cNvPicPr>
          <p:nvPr/>
        </p:nvPicPr>
        <p:blipFill>
          <a:blip r:embed="rId2"/>
          <a:stretch>
            <a:fillRect/>
          </a:stretch>
        </p:blipFill>
        <p:spPr>
          <a:xfrm>
            <a:off x="592526" y="2022765"/>
            <a:ext cx="11078197" cy="4835234"/>
          </a:xfrm>
          <a:prstGeom prst="rect">
            <a:avLst/>
          </a:prstGeom>
        </p:spPr>
      </p:pic>
      <p:sp>
        <p:nvSpPr>
          <p:cNvPr id="15" name="テキスト ボックス 14">
            <a:extLst>
              <a:ext uri="{FF2B5EF4-FFF2-40B4-BE49-F238E27FC236}">
                <a16:creationId xmlns:a16="http://schemas.microsoft.com/office/drawing/2014/main" id="{35EEA1B7-C8F4-2E52-B064-081B75737F97}"/>
              </a:ext>
            </a:extLst>
          </p:cNvPr>
          <p:cNvSpPr txBox="1"/>
          <p:nvPr/>
        </p:nvSpPr>
        <p:spPr>
          <a:xfrm>
            <a:off x="71249" y="6596389"/>
            <a:ext cx="5761182" cy="261610"/>
          </a:xfrm>
          <a:prstGeom prst="rect">
            <a:avLst/>
          </a:prstGeom>
          <a:noFill/>
        </p:spPr>
        <p:txBody>
          <a:bodyPr wrap="square">
            <a:spAutoFit/>
          </a:bodyPr>
          <a:lstStyle/>
          <a:p>
            <a:r>
              <a:rPr lang="en-US" altLang="ja-JP" sz="1100" dirty="0">
                <a:solidFill>
                  <a:srgbClr val="C00000"/>
                </a:solidFill>
                <a:latin typeface="BIZ UDPゴシック" panose="020B0400000000000000" pitchFamily="50" charset="-128"/>
                <a:ea typeface="BIZ UDPゴシック" panose="020B0400000000000000" pitchFamily="50" charset="-128"/>
              </a:rPr>
              <a:t>https://www.science.org/doi/10.1126/science.abj8754#bibliography</a:t>
            </a:r>
            <a:endParaRPr lang="ja-JP" altLang="en-US" sz="11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36639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20C7B2D-E10F-984F-7A4D-ACD7C6FB4F3C}"/>
              </a:ext>
            </a:extLst>
          </p:cNvPr>
          <p:cNvSpPr/>
          <p:nvPr/>
        </p:nvSpPr>
        <p:spPr>
          <a:xfrm>
            <a:off x="0" y="5660"/>
            <a:ext cx="12192000" cy="48277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latin typeface="BIZ UDP明朝 Medium" panose="02020500000000000000" pitchFamily="18" charset="-128"/>
                <a:ea typeface="BIZ UDP明朝 Medium" panose="02020500000000000000" pitchFamily="18" charset="-128"/>
              </a:rPr>
              <a:t>RoseTTA fold</a:t>
            </a:r>
            <a:r>
              <a:rPr kumimoji="1" lang="ja-JP" altLang="en-US" sz="2400" b="1" dirty="0">
                <a:solidFill>
                  <a:schemeClr val="bg1"/>
                </a:solidFill>
                <a:latin typeface="BIZ UDP明朝 Medium" panose="02020500000000000000" pitchFamily="18" charset="-128"/>
                <a:ea typeface="BIZ UDP明朝 Medium" panose="02020500000000000000" pitchFamily="18" charset="-128"/>
              </a:rPr>
              <a:t>によるタンパク質複合体予測</a:t>
            </a:r>
          </a:p>
        </p:txBody>
      </p:sp>
      <p:pic>
        <p:nvPicPr>
          <p:cNvPr id="5" name="図 4">
            <a:extLst>
              <a:ext uri="{FF2B5EF4-FFF2-40B4-BE49-F238E27FC236}">
                <a16:creationId xmlns:a16="http://schemas.microsoft.com/office/drawing/2014/main" id="{755B32F9-2ACA-1859-6E9E-529CA93F19F8}"/>
              </a:ext>
            </a:extLst>
          </p:cNvPr>
          <p:cNvPicPr>
            <a:picLocks noChangeAspect="1"/>
          </p:cNvPicPr>
          <p:nvPr/>
        </p:nvPicPr>
        <p:blipFill>
          <a:blip r:embed="rId2"/>
          <a:stretch>
            <a:fillRect/>
          </a:stretch>
        </p:blipFill>
        <p:spPr>
          <a:xfrm>
            <a:off x="152943" y="830231"/>
            <a:ext cx="7793318" cy="6022109"/>
          </a:xfrm>
          <a:prstGeom prst="rect">
            <a:avLst/>
          </a:prstGeom>
        </p:spPr>
      </p:pic>
      <p:sp>
        <p:nvSpPr>
          <p:cNvPr id="8" name="テキスト ボックス 7">
            <a:extLst>
              <a:ext uri="{FF2B5EF4-FFF2-40B4-BE49-F238E27FC236}">
                <a16:creationId xmlns:a16="http://schemas.microsoft.com/office/drawing/2014/main" id="{961A17BB-EF88-A3BF-8FF1-85F2C946A2BA}"/>
              </a:ext>
            </a:extLst>
          </p:cNvPr>
          <p:cNvSpPr txBox="1"/>
          <p:nvPr/>
        </p:nvSpPr>
        <p:spPr>
          <a:xfrm>
            <a:off x="0" y="522454"/>
            <a:ext cx="10049163" cy="307777"/>
          </a:xfrm>
          <a:prstGeom prst="rect">
            <a:avLst/>
          </a:prstGeom>
          <a:noFill/>
        </p:spPr>
        <p:txBody>
          <a:bodyPr wrap="square">
            <a:spAutoFit/>
          </a:bodyPr>
          <a:lstStyle/>
          <a:p>
            <a:r>
              <a:rPr lang="ja-JP" altLang="en-US" sz="1400" b="0" dirty="0">
                <a:effectLst/>
                <a:latin typeface="BIZ UDPゴシック" panose="020B0400000000000000" pitchFamily="50" charset="-128"/>
                <a:ea typeface="BIZ UDPゴシック" panose="020B0400000000000000" pitchFamily="50" charset="-128"/>
              </a:rPr>
              <a:t>大腸菌の配列情報からタンパク質複合体を予測。左が実験的に決定された構造で、右が</a:t>
            </a:r>
            <a:r>
              <a:rPr lang="en-US" altLang="ja-JP" sz="1400" b="0" dirty="0" err="1">
                <a:effectLst/>
                <a:latin typeface="BIZ UDPゴシック" panose="020B0400000000000000" pitchFamily="50" charset="-128"/>
                <a:ea typeface="BIZ UDPゴシック" panose="020B0400000000000000" pitchFamily="50" charset="-128"/>
              </a:rPr>
              <a:t>RoseTTAFold</a:t>
            </a:r>
            <a:r>
              <a:rPr lang="ja-JP" altLang="en-US" sz="1400" b="0" dirty="0">
                <a:effectLst/>
                <a:latin typeface="BIZ UDPゴシック" panose="020B0400000000000000" pitchFamily="50" charset="-128"/>
                <a:ea typeface="BIZ UDPゴシック" panose="020B0400000000000000" pitchFamily="50" charset="-128"/>
              </a:rPr>
              <a:t>の予測モデル。</a:t>
            </a:r>
            <a:endParaRPr lang="ja-JP" altLang="en-US" sz="1400" dirty="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DC3B4FCD-7EC7-D3D1-3FA7-01E9EA2A284A}"/>
              </a:ext>
            </a:extLst>
          </p:cNvPr>
          <p:cNvPicPr>
            <a:picLocks noChangeAspect="1"/>
          </p:cNvPicPr>
          <p:nvPr/>
        </p:nvPicPr>
        <p:blipFill>
          <a:blip r:embed="rId3"/>
          <a:stretch>
            <a:fillRect/>
          </a:stretch>
        </p:blipFill>
        <p:spPr>
          <a:xfrm>
            <a:off x="8355753" y="879567"/>
            <a:ext cx="3161991" cy="2842239"/>
          </a:xfrm>
          <a:prstGeom prst="rect">
            <a:avLst/>
          </a:prstGeom>
        </p:spPr>
      </p:pic>
      <p:pic>
        <p:nvPicPr>
          <p:cNvPr id="14" name="図 13">
            <a:extLst>
              <a:ext uri="{FF2B5EF4-FFF2-40B4-BE49-F238E27FC236}">
                <a16:creationId xmlns:a16="http://schemas.microsoft.com/office/drawing/2014/main" id="{8B048A64-5F35-823C-6109-73EA8CD42EA2}"/>
              </a:ext>
            </a:extLst>
          </p:cNvPr>
          <p:cNvPicPr>
            <a:picLocks noChangeAspect="1"/>
          </p:cNvPicPr>
          <p:nvPr/>
        </p:nvPicPr>
        <p:blipFill>
          <a:blip r:embed="rId4"/>
          <a:stretch>
            <a:fillRect/>
          </a:stretch>
        </p:blipFill>
        <p:spPr>
          <a:xfrm>
            <a:off x="8537088" y="3721806"/>
            <a:ext cx="3024149" cy="3004253"/>
          </a:xfrm>
          <a:prstGeom prst="rect">
            <a:avLst/>
          </a:prstGeom>
        </p:spPr>
      </p:pic>
      <p:sp>
        <p:nvSpPr>
          <p:cNvPr id="16" name="テキスト ボックス 15">
            <a:extLst>
              <a:ext uri="{FF2B5EF4-FFF2-40B4-BE49-F238E27FC236}">
                <a16:creationId xmlns:a16="http://schemas.microsoft.com/office/drawing/2014/main" id="{818580E1-B147-F84D-A56D-807D9DE41220}"/>
              </a:ext>
            </a:extLst>
          </p:cNvPr>
          <p:cNvSpPr txBox="1"/>
          <p:nvPr/>
        </p:nvSpPr>
        <p:spPr>
          <a:xfrm rot="16200000">
            <a:off x="10306331" y="2154994"/>
            <a:ext cx="2509812" cy="307777"/>
          </a:xfrm>
          <a:prstGeom prst="rect">
            <a:avLst/>
          </a:prstGeom>
          <a:noFill/>
        </p:spPr>
        <p:txBody>
          <a:bodyPr wrap="square">
            <a:spAutoFit/>
          </a:bodyPr>
          <a:lstStyle/>
          <a:p>
            <a:r>
              <a:rPr lang="en-US" altLang="ja-JP" sz="1400" b="0" i="0" dirty="0">
                <a:effectLst/>
                <a:latin typeface="BIZ UDPゴシック" panose="020B0400000000000000" pitchFamily="50" charset="-128"/>
                <a:ea typeface="BIZ UDPゴシック" panose="020B0400000000000000" pitchFamily="50" charset="-128"/>
              </a:rPr>
              <a:t> TANGO2 </a:t>
            </a:r>
            <a:r>
              <a:rPr lang="ja-JP" altLang="en-US" sz="1400" b="0" i="0" dirty="0">
                <a:effectLst/>
                <a:latin typeface="BIZ UDPゴシック" panose="020B0400000000000000" pitchFamily="50" charset="-128"/>
                <a:ea typeface="BIZ UDPゴシック" panose="020B0400000000000000" pitchFamily="50" charset="-128"/>
              </a:rPr>
              <a:t>活性部位（拡大）</a:t>
            </a:r>
            <a:endParaRPr lang="ja-JP" altLang="en-US" sz="14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DA45E848-51A2-2C00-B5E8-B4857D48221E}"/>
              </a:ext>
            </a:extLst>
          </p:cNvPr>
          <p:cNvSpPr txBox="1"/>
          <p:nvPr/>
        </p:nvSpPr>
        <p:spPr>
          <a:xfrm rot="16200000">
            <a:off x="7128294" y="5001379"/>
            <a:ext cx="2509812" cy="307777"/>
          </a:xfrm>
          <a:prstGeom prst="rect">
            <a:avLst/>
          </a:prstGeom>
          <a:noFill/>
        </p:spPr>
        <p:txBody>
          <a:bodyPr wrap="square">
            <a:spAutoFit/>
          </a:bodyPr>
          <a:lstStyle/>
          <a:p>
            <a:r>
              <a:rPr lang="en-US" altLang="ja-JP" sz="1400" b="0" i="0" dirty="0">
                <a:effectLst/>
                <a:latin typeface="BIZ UDPゴシック" panose="020B0400000000000000" pitchFamily="50" charset="-128"/>
                <a:ea typeface="BIZ UDPゴシック" panose="020B0400000000000000" pitchFamily="50" charset="-128"/>
              </a:rPr>
              <a:t>  CERS1 </a:t>
            </a:r>
            <a:r>
              <a:rPr lang="ja-JP" altLang="en-US" sz="1400" b="0" i="0" dirty="0">
                <a:effectLst/>
                <a:latin typeface="BIZ UDPゴシック" panose="020B0400000000000000" pitchFamily="50" charset="-128"/>
                <a:ea typeface="BIZ UDPゴシック" panose="020B0400000000000000" pitchFamily="50" charset="-128"/>
              </a:rPr>
              <a:t>活性部位（拡大）</a:t>
            </a:r>
            <a:endParaRPr lang="ja-JP" altLang="en-US" sz="1400" dirty="0">
              <a:latin typeface="BIZ UDPゴシック" panose="020B0400000000000000" pitchFamily="50" charset="-128"/>
              <a:ea typeface="BIZ UDPゴシック" panose="020B0400000000000000" pitchFamily="50" charset="-128"/>
            </a:endParaRPr>
          </a:p>
        </p:txBody>
      </p:sp>
      <p:sp>
        <p:nvSpPr>
          <p:cNvPr id="18" name="テキスト ボックス 17">
            <a:extLst>
              <a:ext uri="{FF2B5EF4-FFF2-40B4-BE49-F238E27FC236}">
                <a16:creationId xmlns:a16="http://schemas.microsoft.com/office/drawing/2014/main" id="{99B1C2D2-7AF6-A836-8BB5-D8B49365BFD8}"/>
              </a:ext>
            </a:extLst>
          </p:cNvPr>
          <p:cNvSpPr txBox="1"/>
          <p:nvPr/>
        </p:nvSpPr>
        <p:spPr>
          <a:xfrm rot="18667896">
            <a:off x="9714866" y="5847628"/>
            <a:ext cx="1081355" cy="261610"/>
          </a:xfrm>
          <a:prstGeom prst="rect">
            <a:avLst/>
          </a:prstGeom>
          <a:noFill/>
        </p:spPr>
        <p:txBody>
          <a:bodyPr wrap="square">
            <a:spAutoFit/>
          </a:bodyPr>
          <a:lstStyle/>
          <a:p>
            <a:r>
              <a:rPr lang="ja-JP" altLang="en-US" sz="1100" dirty="0">
                <a:solidFill>
                  <a:srgbClr val="FF0000"/>
                </a:solidFill>
                <a:latin typeface="BIZ UDPゴシック" panose="020B0400000000000000" pitchFamily="50" charset="-128"/>
                <a:ea typeface="BIZ UDPゴシック" panose="020B0400000000000000" pitchFamily="50" charset="-128"/>
              </a:rPr>
              <a:t>←病原性変異</a:t>
            </a:r>
          </a:p>
        </p:txBody>
      </p:sp>
      <p:sp>
        <p:nvSpPr>
          <p:cNvPr id="19" name="テキスト ボックス 18">
            <a:extLst>
              <a:ext uri="{FF2B5EF4-FFF2-40B4-BE49-F238E27FC236}">
                <a16:creationId xmlns:a16="http://schemas.microsoft.com/office/drawing/2014/main" id="{EFCBABA3-A196-1798-F745-1BA9141C40EF}"/>
              </a:ext>
            </a:extLst>
          </p:cNvPr>
          <p:cNvSpPr txBox="1"/>
          <p:nvPr/>
        </p:nvSpPr>
        <p:spPr>
          <a:xfrm rot="16200000">
            <a:off x="-2606080" y="3546000"/>
            <a:ext cx="5761182" cy="261610"/>
          </a:xfrm>
          <a:prstGeom prst="rect">
            <a:avLst/>
          </a:prstGeom>
          <a:noFill/>
        </p:spPr>
        <p:txBody>
          <a:bodyPr wrap="square">
            <a:spAutoFit/>
          </a:bodyPr>
          <a:lstStyle/>
          <a:p>
            <a:r>
              <a:rPr lang="en-US" altLang="ja-JP" sz="1050" dirty="0">
                <a:solidFill>
                  <a:srgbClr val="C00000"/>
                </a:solidFill>
                <a:latin typeface="BIZ UDPゴシック" panose="020B0400000000000000" pitchFamily="50" charset="-128"/>
                <a:ea typeface="BIZ UDPゴシック" panose="020B0400000000000000" pitchFamily="50" charset="-128"/>
              </a:rPr>
              <a:t>https://www.science.org/doi/10.1126/science.abj8754#bibliography</a:t>
            </a:r>
            <a:endParaRPr lang="ja-JP" altLang="en-US" sz="105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91524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8847852-0ACF-3BDF-9CE4-8156CDBC0C1A}"/>
              </a:ext>
            </a:extLst>
          </p:cNvPr>
          <p:cNvSpPr/>
          <p:nvPr/>
        </p:nvSpPr>
        <p:spPr>
          <a:xfrm>
            <a:off x="1" y="1"/>
            <a:ext cx="12191999" cy="2022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err="1">
                <a:solidFill>
                  <a:schemeClr val="bg1"/>
                </a:solidFill>
                <a:latin typeface="Arial Rounded MT Bold" panose="020F0704030504030204" pitchFamily="34" charset="0"/>
                <a:ea typeface="BIZ UDPゴシック" panose="020B0400000000000000" pitchFamily="50" charset="-128"/>
              </a:rPr>
              <a:t>ESMFold</a:t>
            </a:r>
            <a:endParaRPr lang="en-US" altLang="ja-JP" sz="8000" dirty="0">
              <a:solidFill>
                <a:schemeClr val="bg1"/>
              </a:solidFill>
              <a:latin typeface="Arial Rounded MT Bold" panose="020F0704030504030204" pitchFamily="34" charset="0"/>
              <a:ea typeface="BIZ UDPゴシック" panose="020B0400000000000000" pitchFamily="50" charset="-128"/>
            </a:endParaRPr>
          </a:p>
          <a:p>
            <a:pPr algn="ctr"/>
            <a:r>
              <a:rPr kumimoji="1" lang="ja-JP" altLang="en-US" sz="6000" dirty="0">
                <a:solidFill>
                  <a:schemeClr val="accent6">
                    <a:lumMod val="40000"/>
                    <a:lumOff val="60000"/>
                  </a:schemeClr>
                </a:solidFill>
                <a:latin typeface="Arial Rounded MT Bold" panose="020F0704030504030204" pitchFamily="34" charset="0"/>
                <a:ea typeface="BIZ UDPゴシック" panose="020B0400000000000000" pitchFamily="50" charset="-128"/>
              </a:rPr>
              <a:t>進化スケーリングモデル</a:t>
            </a:r>
          </a:p>
        </p:txBody>
      </p:sp>
      <p:pic>
        <p:nvPicPr>
          <p:cNvPr id="4" name="図 3">
            <a:extLst>
              <a:ext uri="{FF2B5EF4-FFF2-40B4-BE49-F238E27FC236}">
                <a16:creationId xmlns:a16="http://schemas.microsoft.com/office/drawing/2014/main" id="{C5E32627-2868-8480-8C35-53F770CAC3F5}"/>
              </a:ext>
            </a:extLst>
          </p:cNvPr>
          <p:cNvPicPr>
            <a:picLocks noChangeAspect="1"/>
          </p:cNvPicPr>
          <p:nvPr/>
        </p:nvPicPr>
        <p:blipFill>
          <a:blip r:embed="rId2"/>
          <a:stretch>
            <a:fillRect/>
          </a:stretch>
        </p:blipFill>
        <p:spPr>
          <a:xfrm>
            <a:off x="0" y="2022765"/>
            <a:ext cx="5888223" cy="4753402"/>
          </a:xfrm>
          <a:prstGeom prst="rect">
            <a:avLst/>
          </a:prstGeom>
        </p:spPr>
      </p:pic>
      <p:pic>
        <p:nvPicPr>
          <p:cNvPr id="8" name="図 7">
            <a:extLst>
              <a:ext uri="{FF2B5EF4-FFF2-40B4-BE49-F238E27FC236}">
                <a16:creationId xmlns:a16="http://schemas.microsoft.com/office/drawing/2014/main" id="{656C180F-3D4B-9804-495C-389FC0FE936A}"/>
              </a:ext>
            </a:extLst>
          </p:cNvPr>
          <p:cNvPicPr>
            <a:picLocks noChangeAspect="1"/>
          </p:cNvPicPr>
          <p:nvPr/>
        </p:nvPicPr>
        <p:blipFill>
          <a:blip r:embed="rId3"/>
          <a:stretch>
            <a:fillRect/>
          </a:stretch>
        </p:blipFill>
        <p:spPr>
          <a:xfrm>
            <a:off x="10277764" y="230909"/>
            <a:ext cx="1637433" cy="1637433"/>
          </a:xfrm>
          <a:prstGeom prst="rect">
            <a:avLst/>
          </a:prstGeom>
        </p:spPr>
      </p:pic>
      <p:pic>
        <p:nvPicPr>
          <p:cNvPr id="10" name="図 9">
            <a:extLst>
              <a:ext uri="{FF2B5EF4-FFF2-40B4-BE49-F238E27FC236}">
                <a16:creationId xmlns:a16="http://schemas.microsoft.com/office/drawing/2014/main" id="{B5D25EB4-792F-2735-734D-D7CF5EA72BEF}"/>
              </a:ext>
            </a:extLst>
          </p:cNvPr>
          <p:cNvPicPr>
            <a:picLocks noChangeAspect="1"/>
          </p:cNvPicPr>
          <p:nvPr/>
        </p:nvPicPr>
        <p:blipFill>
          <a:blip r:embed="rId4"/>
          <a:stretch>
            <a:fillRect/>
          </a:stretch>
        </p:blipFill>
        <p:spPr>
          <a:xfrm>
            <a:off x="5888222" y="2567711"/>
            <a:ext cx="6294985" cy="3509816"/>
          </a:xfrm>
          <a:prstGeom prst="rect">
            <a:avLst/>
          </a:prstGeom>
        </p:spPr>
      </p:pic>
    </p:spTree>
    <p:extLst>
      <p:ext uri="{BB962C8B-B14F-4D97-AF65-F5344CB8AC3E}">
        <p14:creationId xmlns:p14="http://schemas.microsoft.com/office/powerpoint/2010/main" val="295026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DE5BA28D-BED2-BC1D-DD40-5633525766E6}"/>
              </a:ext>
            </a:extLst>
          </p:cNvPr>
          <p:cNvPicPr>
            <a:picLocks noChangeAspect="1"/>
          </p:cNvPicPr>
          <p:nvPr/>
        </p:nvPicPr>
        <p:blipFill>
          <a:blip r:embed="rId2"/>
          <a:stretch>
            <a:fillRect/>
          </a:stretch>
        </p:blipFill>
        <p:spPr>
          <a:xfrm>
            <a:off x="40236" y="2068945"/>
            <a:ext cx="4725088" cy="4779819"/>
          </a:xfrm>
          <a:prstGeom prst="rect">
            <a:avLst/>
          </a:prstGeom>
        </p:spPr>
      </p:pic>
      <p:sp>
        <p:nvSpPr>
          <p:cNvPr id="3" name="正方形/長方形 2">
            <a:extLst>
              <a:ext uri="{FF2B5EF4-FFF2-40B4-BE49-F238E27FC236}">
                <a16:creationId xmlns:a16="http://schemas.microsoft.com/office/drawing/2014/main" id="{08847852-0ACF-3BDF-9CE4-8156CDBC0C1A}"/>
              </a:ext>
            </a:extLst>
          </p:cNvPr>
          <p:cNvSpPr/>
          <p:nvPr/>
        </p:nvSpPr>
        <p:spPr>
          <a:xfrm>
            <a:off x="1" y="1"/>
            <a:ext cx="12191999" cy="2022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0" b="1" dirty="0">
                <a:latin typeface="Arial Rounded MT Bold" panose="020F0704030504030204" pitchFamily="34" charset="0"/>
                <a:ea typeface="BIZ UDPゴシック" panose="020B0400000000000000" pitchFamily="50" charset="-128"/>
              </a:rPr>
              <a:t>AlphaMissense</a:t>
            </a:r>
            <a:endParaRPr kumimoji="1" lang="ja-JP" altLang="en-US" sz="8000" b="1" dirty="0">
              <a:latin typeface="Arial Rounded MT Bold" panose="020F0704030504030204" pitchFamily="34" charset="0"/>
              <a:ea typeface="BIZ UDPゴシック" panose="020B0400000000000000" pitchFamily="50" charset="-128"/>
            </a:endParaRPr>
          </a:p>
          <a:p>
            <a:pPr algn="ctr"/>
            <a:r>
              <a:rPr kumimoji="1" lang="ja-JP" altLang="en-US" sz="6000" dirty="0">
                <a:solidFill>
                  <a:schemeClr val="accent6">
                    <a:lumMod val="40000"/>
                    <a:lumOff val="60000"/>
                  </a:schemeClr>
                </a:solidFill>
                <a:latin typeface="Arial Rounded MT Bold" panose="020F0704030504030204" pitchFamily="34" charset="0"/>
                <a:ea typeface="BIZ UDPゴシック" panose="020B0400000000000000" pitchFamily="50" charset="-128"/>
              </a:rPr>
              <a:t>タンパク質異常による疾病予測</a:t>
            </a:r>
          </a:p>
        </p:txBody>
      </p:sp>
      <p:pic>
        <p:nvPicPr>
          <p:cNvPr id="9" name="図 8">
            <a:extLst>
              <a:ext uri="{FF2B5EF4-FFF2-40B4-BE49-F238E27FC236}">
                <a16:creationId xmlns:a16="http://schemas.microsoft.com/office/drawing/2014/main" id="{8AF0A146-F78C-D3B2-0C3F-A154DDF164A1}"/>
              </a:ext>
            </a:extLst>
          </p:cNvPr>
          <p:cNvPicPr>
            <a:picLocks noChangeAspect="1"/>
          </p:cNvPicPr>
          <p:nvPr/>
        </p:nvPicPr>
        <p:blipFill>
          <a:blip r:embed="rId3"/>
          <a:stretch>
            <a:fillRect/>
          </a:stretch>
        </p:blipFill>
        <p:spPr>
          <a:xfrm>
            <a:off x="4841304" y="2599606"/>
            <a:ext cx="7282752" cy="3930503"/>
          </a:xfrm>
          <a:prstGeom prst="rect">
            <a:avLst/>
          </a:prstGeom>
          <a:ln>
            <a:noFill/>
          </a:ln>
        </p:spPr>
      </p:pic>
      <p:sp>
        <p:nvSpPr>
          <p:cNvPr id="7" name="テキスト ボックス 6">
            <a:extLst>
              <a:ext uri="{FF2B5EF4-FFF2-40B4-BE49-F238E27FC236}">
                <a16:creationId xmlns:a16="http://schemas.microsoft.com/office/drawing/2014/main" id="{43363683-FA74-7CAD-3740-C30B0462D430}"/>
              </a:ext>
            </a:extLst>
          </p:cNvPr>
          <p:cNvSpPr txBox="1"/>
          <p:nvPr/>
        </p:nvSpPr>
        <p:spPr>
          <a:xfrm>
            <a:off x="3732814" y="6602543"/>
            <a:ext cx="5318822" cy="246221"/>
          </a:xfrm>
          <a:prstGeom prst="rect">
            <a:avLst/>
          </a:prstGeom>
          <a:noFill/>
        </p:spPr>
        <p:txBody>
          <a:bodyPr wrap="square">
            <a:spAutoFit/>
          </a:bodyPr>
          <a:lstStyle/>
          <a:p>
            <a:pPr algn="ctr"/>
            <a:r>
              <a:rPr lang="ja-JP" altLang="en-US" sz="1000" dirty="0">
                <a:latin typeface="BIZ UDPゴシック" panose="020B0400000000000000" pitchFamily="50" charset="-128"/>
                <a:ea typeface="BIZ UDPゴシック" panose="020B0400000000000000" pitchFamily="50" charset="-128"/>
              </a:rPr>
              <a:t>（出典）</a:t>
            </a:r>
            <a:r>
              <a:rPr lang="en-US" altLang="ja-JP" sz="1000" dirty="0">
                <a:solidFill>
                  <a:srgbClr val="C00000"/>
                </a:solidFill>
                <a:latin typeface="BIZ UDPゴシック" panose="020B0400000000000000" pitchFamily="50" charset="-128"/>
                <a:ea typeface="BIZ UDPゴシック" panose="020B0400000000000000" pitchFamily="50" charset="-128"/>
              </a:rPr>
              <a:t>https://www.science.org/doi/10.1126/science.adg7492</a:t>
            </a:r>
            <a:endParaRPr lang="ja-JP" altLang="en-US" sz="1000" dirty="0">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54954145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fb76b20-b480-4230-8bf5-23ec920b1ce3}" enabled="0" method="" siteId="{ffb76b20-b480-4230-8bf5-23ec920b1ce3}" removed="1"/>
</clbl:labelList>
</file>

<file path=docProps/app.xml><?xml version="1.0" encoding="utf-8"?>
<Properties xmlns="http://schemas.openxmlformats.org/officeDocument/2006/extended-properties" xmlns:vt="http://schemas.openxmlformats.org/officeDocument/2006/docPropsVTypes">
  <TotalTime>92393</TotalTime>
  <Words>1892</Words>
  <Application>Microsoft Office PowerPoint</Application>
  <PresentationFormat>ワイド画面</PresentationFormat>
  <Paragraphs>235</Paragraphs>
  <Slides>30</Slides>
  <Notes>0</Notes>
  <HiddenSlides>0</HiddenSlides>
  <MMClips>0</MMClips>
  <ScaleCrop>false</ScaleCrop>
  <HeadingPairs>
    <vt:vector size="6" baseType="variant">
      <vt:variant>
        <vt:lpstr>使用されているフォント</vt:lpstr>
      </vt:variant>
      <vt:variant>
        <vt:i4>18</vt:i4>
      </vt:variant>
      <vt:variant>
        <vt:lpstr>テーマ</vt:lpstr>
      </vt:variant>
      <vt:variant>
        <vt:i4>1</vt:i4>
      </vt:variant>
      <vt:variant>
        <vt:lpstr>スライド タイトル</vt:lpstr>
      </vt:variant>
      <vt:variant>
        <vt:i4>30</vt:i4>
      </vt:variant>
    </vt:vector>
  </HeadingPairs>
  <TitlesOfParts>
    <vt:vector size="49" baseType="lpstr">
      <vt:lpstr>BIZ UDPゴシック</vt:lpstr>
      <vt:lpstr>BIZ UDP明朝 Medium</vt:lpstr>
      <vt:lpstr>BIZ UDゴシック</vt:lpstr>
      <vt:lpstr>Malgun Gothic</vt:lpstr>
      <vt:lpstr>UD デジタル 教科書体 NK-B</vt:lpstr>
      <vt:lpstr>UD Digi Kyokasho NK-R</vt:lpstr>
      <vt:lpstr>UD デジタル 教科書体 N-R</vt:lpstr>
      <vt:lpstr>游ゴシック</vt:lpstr>
      <vt:lpstr>游ゴシック Light</vt:lpstr>
      <vt:lpstr>72 Black</vt:lpstr>
      <vt:lpstr>ADLaM Display</vt:lpstr>
      <vt:lpstr>Amasis MT Pro Black</vt:lpstr>
      <vt:lpstr>Amasis MT Pro Medium</vt:lpstr>
      <vt:lpstr>Arial</vt:lpstr>
      <vt:lpstr>Arial Rounded MT Bold</vt:lpstr>
      <vt:lpstr>Baskerville Old Face</vt:lpstr>
      <vt:lpstr>Cooper Black</vt:lpstr>
      <vt:lpstr>Verdana Pro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Abe,YutakaTKZIM</dc:creator>
  <cp:lastModifiedBy>Abe,YutakaTKZIM</cp:lastModifiedBy>
  <cp:revision>375</cp:revision>
  <cp:lastPrinted>2023-07-25T02:16:56Z</cp:lastPrinted>
  <dcterms:created xsi:type="dcterms:W3CDTF">2023-03-29T00:02:56Z</dcterms:created>
  <dcterms:modified xsi:type="dcterms:W3CDTF">2023-12-25T05:53:47Z</dcterms:modified>
</cp:coreProperties>
</file>